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186" r:id="rId2"/>
    <p:sldId id="1136" r:id="rId3"/>
    <p:sldId id="1266" r:id="rId4"/>
    <p:sldId id="6549" r:id="rId5"/>
    <p:sldId id="6550" r:id="rId6"/>
    <p:sldId id="6553" r:id="rId7"/>
    <p:sldId id="6554" r:id="rId8"/>
    <p:sldId id="6555" r:id="rId9"/>
    <p:sldId id="6556" r:id="rId10"/>
    <p:sldId id="6551" r:id="rId11"/>
    <p:sldId id="1267" r:id="rId12"/>
    <p:sldId id="6178" r:id="rId13"/>
    <p:sldId id="6179" r:id="rId14"/>
    <p:sldId id="6540" r:id="rId15"/>
    <p:sldId id="6180" r:id="rId16"/>
    <p:sldId id="6547" r:id="rId17"/>
    <p:sldId id="6181" r:id="rId18"/>
    <p:sldId id="6356" r:id="rId19"/>
    <p:sldId id="6544" r:id="rId20"/>
    <p:sldId id="6545" r:id="rId21"/>
    <p:sldId id="6546" r:id="rId22"/>
    <p:sldId id="1241" r:id="rId23"/>
    <p:sldId id="1259" r:id="rId24"/>
    <p:sldId id="1260" r:id="rId25"/>
    <p:sldId id="1261" r:id="rId26"/>
    <p:sldId id="1262" r:id="rId27"/>
    <p:sldId id="1263" r:id="rId28"/>
    <p:sldId id="1264" r:id="rId29"/>
    <p:sldId id="1265" r:id="rId30"/>
    <p:sldId id="1242" r:id="rId31"/>
    <p:sldId id="1254" r:id="rId32"/>
    <p:sldId id="1256" r:id="rId33"/>
    <p:sldId id="1257" r:id="rId34"/>
    <p:sldId id="1258" r:id="rId35"/>
    <p:sldId id="1243" r:id="rId36"/>
    <p:sldId id="1193" r:id="rId37"/>
    <p:sldId id="1196" r:id="rId38"/>
    <p:sldId id="1195" r:id="rId39"/>
    <p:sldId id="1198" r:id="rId40"/>
    <p:sldId id="1197" r:id="rId41"/>
    <p:sldId id="1204" r:id="rId42"/>
    <p:sldId id="1205" r:id="rId43"/>
    <p:sldId id="1206" r:id="rId44"/>
    <p:sldId id="1244" r:id="rId45"/>
    <p:sldId id="1245" r:id="rId46"/>
    <p:sldId id="1246" r:id="rId47"/>
    <p:sldId id="1247" r:id="rId48"/>
    <p:sldId id="1248" r:id="rId49"/>
    <p:sldId id="1249" r:id="rId50"/>
    <p:sldId id="1250" r:id="rId51"/>
    <p:sldId id="1251" r:id="rId52"/>
    <p:sldId id="1252" r:id="rId53"/>
    <p:sldId id="1253" r:id="rId54"/>
    <p:sldId id="1147" r:id="rId55"/>
    <p:sldId id="263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04F91-B965-B86F-2577-8C0CB2A96B40}" v="1209" dt="2025-04-13T21:33:15.6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4"/>
    <p:restoredTop sz="94556"/>
  </p:normalViewPr>
  <p:slideViewPr>
    <p:cSldViewPr snapToGrid="0" showGuides="1">
      <p:cViewPr varScale="1">
        <p:scale>
          <a:sx n="136" d="100"/>
          <a:sy n="136" d="100"/>
        </p:scale>
        <p:origin x="576" y="184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 Ouyang" userId="S::qo210@nyu.edu::e0a02fbc-c227-4566-85e6-4d66ed5bb2e9" providerId="AD" clId="Web-{50D04F91-B965-B86F-2577-8C0CB2A96B40}"/>
    <pc:docChg chg="addSld delSld modSld">
      <pc:chgData name="Qi Ouyang" userId="S::qo210@nyu.edu::e0a02fbc-c227-4566-85e6-4d66ed5bb2e9" providerId="AD" clId="Web-{50D04F91-B965-B86F-2577-8C0CB2A96B40}" dt="2025-04-13T21:33:15.642" v="1204" actId="20577"/>
      <pc:docMkLst>
        <pc:docMk/>
      </pc:docMkLst>
      <pc:sldChg chg="delSp modSp add del replId">
        <pc:chgData name="Qi Ouyang" userId="S::qo210@nyu.edu::e0a02fbc-c227-4566-85e6-4d66ed5bb2e9" providerId="AD" clId="Web-{50D04F91-B965-B86F-2577-8C0CB2A96B40}" dt="2025-04-13T17:34:38.684" v="55"/>
        <pc:sldMkLst>
          <pc:docMk/>
          <pc:sldMk cId="2227439470" sldId="6548"/>
        </pc:sldMkLst>
        <pc:spChg chg="mod">
          <ac:chgData name="Qi Ouyang" userId="S::qo210@nyu.edu::e0a02fbc-c227-4566-85e6-4d66ed5bb2e9" providerId="AD" clId="Web-{50D04F91-B965-B86F-2577-8C0CB2A96B40}" dt="2025-04-13T16:26:06.133" v="22" actId="20577"/>
          <ac:spMkLst>
            <pc:docMk/>
            <pc:sldMk cId="2227439470" sldId="6548"/>
            <ac:spMk id="3" creationId="{31A56404-2305-1623-21FF-9060E37A9A14}"/>
          </ac:spMkLst>
        </pc:spChg>
        <pc:spChg chg="mod">
          <ac:chgData name="Qi Ouyang" userId="S::qo210@nyu.edu::e0a02fbc-c227-4566-85e6-4d66ed5bb2e9" providerId="AD" clId="Web-{50D04F91-B965-B86F-2577-8C0CB2A96B40}" dt="2025-04-13T16:37:29.165" v="28" actId="20577"/>
          <ac:spMkLst>
            <pc:docMk/>
            <pc:sldMk cId="2227439470" sldId="6548"/>
            <ac:spMk id="4" creationId="{8811F3CA-6533-3AFA-ED6C-A7354842BFBD}"/>
          </ac:spMkLst>
        </pc:spChg>
        <pc:picChg chg="del">
          <ac:chgData name="Qi Ouyang" userId="S::qo210@nyu.edu::e0a02fbc-c227-4566-85e6-4d66ed5bb2e9" providerId="AD" clId="Web-{50D04F91-B965-B86F-2577-8C0CB2A96B40}" dt="2025-04-13T16:26:02.540" v="20"/>
          <ac:picMkLst>
            <pc:docMk/>
            <pc:sldMk cId="2227439470" sldId="6548"/>
            <ac:picMk id="6" creationId="{27B7C2CC-D3C1-95C3-5668-6AC27D094864}"/>
          </ac:picMkLst>
        </pc:picChg>
      </pc:sldChg>
      <pc:sldChg chg="modSp add replId">
        <pc:chgData name="Qi Ouyang" userId="S::qo210@nyu.edu::e0a02fbc-c227-4566-85e6-4d66ed5bb2e9" providerId="AD" clId="Web-{50D04F91-B965-B86F-2577-8C0CB2A96B40}" dt="2025-04-13T21:33:15.642" v="1204" actId="20577"/>
        <pc:sldMkLst>
          <pc:docMk/>
          <pc:sldMk cId="2824860902" sldId="6549"/>
        </pc:sldMkLst>
        <pc:spChg chg="mod">
          <ac:chgData name="Qi Ouyang" userId="S::qo210@nyu.edu::e0a02fbc-c227-4566-85e6-4d66ed5bb2e9" providerId="AD" clId="Web-{50D04F91-B965-B86F-2577-8C0CB2A96B40}" dt="2025-04-13T17:37:49.501" v="142" actId="20577"/>
          <ac:spMkLst>
            <pc:docMk/>
            <pc:sldMk cId="2824860902" sldId="6549"/>
            <ac:spMk id="3" creationId="{515F6E3E-2839-8C64-7E92-140C6F614F99}"/>
          </ac:spMkLst>
        </pc:spChg>
        <pc:spChg chg="mod">
          <ac:chgData name="Qi Ouyang" userId="S::qo210@nyu.edu::e0a02fbc-c227-4566-85e6-4d66ed5bb2e9" providerId="AD" clId="Web-{50D04F91-B965-B86F-2577-8C0CB2A96B40}" dt="2025-04-13T21:33:15.642" v="1204" actId="20577"/>
          <ac:spMkLst>
            <pc:docMk/>
            <pc:sldMk cId="2824860902" sldId="6549"/>
            <ac:spMk id="4" creationId="{33153027-2B5D-4F6B-4C5B-A18D237E70BE}"/>
          </ac:spMkLst>
        </pc:spChg>
      </pc:sldChg>
      <pc:sldChg chg="addSp modSp add replId">
        <pc:chgData name="Qi Ouyang" userId="S::qo210@nyu.edu::e0a02fbc-c227-4566-85e6-4d66ed5bb2e9" providerId="AD" clId="Web-{50D04F91-B965-B86F-2577-8C0CB2A96B40}" dt="2025-04-13T21:29:20.814" v="1184" actId="1076"/>
        <pc:sldMkLst>
          <pc:docMk/>
          <pc:sldMk cId="3658596231" sldId="6550"/>
        </pc:sldMkLst>
        <pc:spChg chg="mod">
          <ac:chgData name="Qi Ouyang" userId="S::qo210@nyu.edu::e0a02fbc-c227-4566-85e6-4d66ed5bb2e9" providerId="AD" clId="Web-{50D04F91-B965-B86F-2577-8C0CB2A96B40}" dt="2025-04-13T18:33:55.075" v="238" actId="20577"/>
          <ac:spMkLst>
            <pc:docMk/>
            <pc:sldMk cId="3658596231" sldId="6550"/>
            <ac:spMk id="3" creationId="{231F4F92-6412-22AC-420F-95B3FFAFA47F}"/>
          </ac:spMkLst>
        </pc:spChg>
        <pc:spChg chg="mod">
          <ac:chgData name="Qi Ouyang" userId="S::qo210@nyu.edu::e0a02fbc-c227-4566-85e6-4d66ed5bb2e9" providerId="AD" clId="Web-{50D04F91-B965-B86F-2577-8C0CB2A96B40}" dt="2025-04-13T21:28:47.078" v="1177" actId="14100"/>
          <ac:spMkLst>
            <pc:docMk/>
            <pc:sldMk cId="3658596231" sldId="6550"/>
            <ac:spMk id="4" creationId="{958D38FF-FE4B-C8AC-14F3-6259676D3746}"/>
          </ac:spMkLst>
        </pc:spChg>
        <pc:picChg chg="add mod modCrop">
          <ac:chgData name="Qi Ouyang" userId="S::qo210@nyu.edu::e0a02fbc-c227-4566-85e6-4d66ed5bb2e9" providerId="AD" clId="Web-{50D04F91-B965-B86F-2577-8C0CB2A96B40}" dt="2025-04-13T21:29:20.814" v="1184" actId="1076"/>
          <ac:picMkLst>
            <pc:docMk/>
            <pc:sldMk cId="3658596231" sldId="6550"/>
            <ac:picMk id="6" creationId="{9B9B7F7E-2B18-1128-B520-D2BB6DFF2FD5}"/>
          </ac:picMkLst>
        </pc:picChg>
      </pc:sldChg>
      <pc:sldChg chg="addSp delSp modSp add mod replId modClrScheme chgLayout">
        <pc:chgData name="Qi Ouyang" userId="S::qo210@nyu.edu::e0a02fbc-c227-4566-85e6-4d66ed5bb2e9" providerId="AD" clId="Web-{50D04F91-B965-B86F-2577-8C0CB2A96B40}" dt="2025-04-13T21:27:42.167" v="1159" actId="1076"/>
        <pc:sldMkLst>
          <pc:docMk/>
          <pc:sldMk cId="573067773" sldId="6551"/>
        </pc:sldMkLst>
        <pc:spChg chg="mod">
          <ac:chgData name="Qi Ouyang" userId="S::qo210@nyu.edu::e0a02fbc-c227-4566-85e6-4d66ed5bb2e9" providerId="AD" clId="Web-{50D04F91-B965-B86F-2577-8C0CB2A96B40}" dt="2025-04-13T20:55:24.820" v="884"/>
          <ac:spMkLst>
            <pc:docMk/>
            <pc:sldMk cId="573067773" sldId="6551"/>
            <ac:spMk id="2" creationId="{BE3CACAD-7267-D7D8-8A28-0FDA128B0AB0}"/>
          </ac:spMkLst>
        </pc:spChg>
        <pc:spChg chg="mod">
          <ac:chgData name="Qi Ouyang" userId="S::qo210@nyu.edu::e0a02fbc-c227-4566-85e6-4d66ed5bb2e9" providerId="AD" clId="Web-{50D04F91-B965-B86F-2577-8C0CB2A96B40}" dt="2025-04-13T20:55:24.820" v="884"/>
          <ac:spMkLst>
            <pc:docMk/>
            <pc:sldMk cId="573067773" sldId="6551"/>
            <ac:spMk id="3" creationId="{421C7DC2-5DF5-5805-2DC4-93A22684DEB8}"/>
          </ac:spMkLst>
        </pc:spChg>
        <pc:spChg chg="add del mod">
          <ac:chgData name="Qi Ouyang" userId="S::qo210@nyu.edu::e0a02fbc-c227-4566-85e6-4d66ed5bb2e9" providerId="AD" clId="Web-{50D04F91-B965-B86F-2577-8C0CB2A96B40}" dt="2025-04-13T21:03:42.478" v="1030" actId="20577"/>
          <ac:spMkLst>
            <pc:docMk/>
            <pc:sldMk cId="573067773" sldId="6551"/>
            <ac:spMk id="4" creationId="{188332FE-34FB-3009-144C-08B52CCC270D}"/>
          </ac:spMkLst>
        </pc:spChg>
        <pc:spChg chg="mod ord">
          <ac:chgData name="Qi Ouyang" userId="S::qo210@nyu.edu::e0a02fbc-c227-4566-85e6-4d66ed5bb2e9" providerId="AD" clId="Web-{50D04F91-B965-B86F-2577-8C0CB2A96B40}" dt="2025-04-13T20:55:24.820" v="884"/>
          <ac:spMkLst>
            <pc:docMk/>
            <pc:sldMk cId="573067773" sldId="6551"/>
            <ac:spMk id="5" creationId="{4BDB1CBC-DABD-6274-B178-BC2520486C64}"/>
          </ac:spMkLst>
        </pc:spChg>
        <pc:spChg chg="add del mod">
          <ac:chgData name="Qi Ouyang" userId="S::qo210@nyu.edu::e0a02fbc-c227-4566-85e6-4d66ed5bb2e9" providerId="AD" clId="Web-{50D04F91-B965-B86F-2577-8C0CB2A96B40}" dt="2025-04-13T20:55:21.414" v="882"/>
          <ac:spMkLst>
            <pc:docMk/>
            <pc:sldMk cId="573067773" sldId="6551"/>
            <ac:spMk id="8" creationId="{DC5B8F20-4D03-805E-FB76-F8C659AFB69F}"/>
          </ac:spMkLst>
        </pc:spChg>
        <pc:picChg chg="add del mod ord">
          <ac:chgData name="Qi Ouyang" userId="S::qo210@nyu.edu::e0a02fbc-c227-4566-85e6-4d66ed5bb2e9" providerId="AD" clId="Web-{50D04F91-B965-B86F-2577-8C0CB2A96B40}" dt="2025-04-13T20:55:30.133" v="886"/>
          <ac:picMkLst>
            <pc:docMk/>
            <pc:sldMk cId="573067773" sldId="6551"/>
            <ac:picMk id="6" creationId="{9987324E-6C68-FC34-18C2-3EDAA43E3102}"/>
          </ac:picMkLst>
        </pc:picChg>
        <pc:picChg chg="add mod">
          <ac:chgData name="Qi Ouyang" userId="S::qo210@nyu.edu::e0a02fbc-c227-4566-85e6-4d66ed5bb2e9" providerId="AD" clId="Web-{50D04F91-B965-B86F-2577-8C0CB2A96B40}" dt="2025-04-13T21:27:42.167" v="1159" actId="1076"/>
          <ac:picMkLst>
            <pc:docMk/>
            <pc:sldMk cId="573067773" sldId="6551"/>
            <ac:picMk id="9" creationId="{51DFA3DC-1778-20A2-0059-971486A5AE07}"/>
          </ac:picMkLst>
        </pc:picChg>
      </pc:sldChg>
      <pc:sldChg chg="add del replId">
        <pc:chgData name="Qi Ouyang" userId="S::qo210@nyu.edu::e0a02fbc-c227-4566-85e6-4d66ed5bb2e9" providerId="AD" clId="Web-{50D04F91-B965-B86F-2577-8C0CB2A96B40}" dt="2025-04-13T17:35:37.217" v="73"/>
        <pc:sldMkLst>
          <pc:docMk/>
          <pc:sldMk cId="401684400" sldId="6552"/>
        </pc:sldMkLst>
      </pc:sldChg>
      <pc:sldChg chg="addSp delSp modSp add del replId">
        <pc:chgData name="Qi Ouyang" userId="S::qo210@nyu.edu::e0a02fbc-c227-4566-85e6-4d66ed5bb2e9" providerId="AD" clId="Web-{50D04F91-B965-B86F-2577-8C0CB2A96B40}" dt="2025-04-13T21:28:55.031" v="1181"/>
        <pc:sldMkLst>
          <pc:docMk/>
          <pc:sldMk cId="1187038313" sldId="6552"/>
        </pc:sldMkLst>
        <pc:spChg chg="del mod">
          <ac:chgData name="Qi Ouyang" userId="S::qo210@nyu.edu::e0a02fbc-c227-4566-85e6-4d66ed5bb2e9" providerId="AD" clId="Web-{50D04F91-B965-B86F-2577-8C0CB2A96B40}" dt="2025-04-13T19:44:29.834" v="346"/>
          <ac:spMkLst>
            <pc:docMk/>
            <pc:sldMk cId="1187038313" sldId="6552"/>
            <ac:spMk id="4" creationId="{8D1E2E88-9CCB-7B71-15E6-C72094B45883}"/>
          </ac:spMkLst>
        </pc:spChg>
        <pc:spChg chg="add mod">
          <ac:chgData name="Qi Ouyang" userId="S::qo210@nyu.edu::e0a02fbc-c227-4566-85e6-4d66ed5bb2e9" providerId="AD" clId="Web-{50D04F91-B965-B86F-2577-8C0CB2A96B40}" dt="2025-04-13T21:28:42.390" v="1176"/>
          <ac:spMkLst>
            <pc:docMk/>
            <pc:sldMk cId="1187038313" sldId="6552"/>
            <ac:spMk id="8" creationId="{EA2016F7-404F-20DD-4BC3-4403C73AE564}"/>
          </ac:spMkLst>
        </pc:spChg>
        <pc:picChg chg="add del mod ord">
          <ac:chgData name="Qi Ouyang" userId="S::qo210@nyu.edu::e0a02fbc-c227-4566-85e6-4d66ed5bb2e9" providerId="AD" clId="Web-{50D04F91-B965-B86F-2577-8C0CB2A96B40}" dt="2025-04-13T21:28:42.390" v="1176"/>
          <ac:picMkLst>
            <pc:docMk/>
            <pc:sldMk cId="1187038313" sldId="6552"/>
            <ac:picMk id="6" creationId="{C72D98AB-F608-2270-A6EC-B865D5E2EDEF}"/>
          </ac:picMkLst>
        </pc:picChg>
      </pc:sldChg>
      <pc:sldChg chg="addSp delSp modSp add mod replId modClrScheme chgLayout">
        <pc:chgData name="Qi Ouyang" userId="S::qo210@nyu.edu::e0a02fbc-c227-4566-85e6-4d66ed5bb2e9" providerId="AD" clId="Web-{50D04F91-B965-B86F-2577-8C0CB2A96B40}" dt="2025-04-13T21:25:08.876" v="1132" actId="20577"/>
        <pc:sldMkLst>
          <pc:docMk/>
          <pc:sldMk cId="1176866338" sldId="6553"/>
        </pc:sldMkLst>
        <pc:spChg chg="mod">
          <ac:chgData name="Qi Ouyang" userId="S::qo210@nyu.edu::e0a02fbc-c227-4566-85e6-4d66ed5bb2e9" providerId="AD" clId="Web-{50D04F91-B965-B86F-2577-8C0CB2A96B40}" dt="2025-04-13T19:46:32.577" v="357"/>
          <ac:spMkLst>
            <pc:docMk/>
            <pc:sldMk cId="1176866338" sldId="6553"/>
            <ac:spMk id="2" creationId="{63DBAD56-5129-7B24-F426-D118014D1BBA}"/>
          </ac:spMkLst>
        </pc:spChg>
        <pc:spChg chg="mod ord">
          <ac:chgData name="Qi Ouyang" userId="S::qo210@nyu.edu::e0a02fbc-c227-4566-85e6-4d66ed5bb2e9" providerId="AD" clId="Web-{50D04F91-B965-B86F-2577-8C0CB2A96B40}" dt="2025-04-13T20:24:28.838" v="476" actId="20577"/>
          <ac:spMkLst>
            <pc:docMk/>
            <pc:sldMk cId="1176866338" sldId="6553"/>
            <ac:spMk id="3" creationId="{0102E720-D697-D0BF-28A6-FBF85E196C6A}"/>
          </ac:spMkLst>
        </pc:spChg>
        <pc:spChg chg="mod">
          <ac:chgData name="Qi Ouyang" userId="S::qo210@nyu.edu::e0a02fbc-c227-4566-85e6-4d66ed5bb2e9" providerId="AD" clId="Web-{50D04F91-B965-B86F-2577-8C0CB2A96B40}" dt="2025-04-13T19:46:32.577" v="357"/>
          <ac:spMkLst>
            <pc:docMk/>
            <pc:sldMk cId="1176866338" sldId="6553"/>
            <ac:spMk id="5" creationId="{D6BBB2BD-4FB5-C55C-64C1-FAE282ED21BD}"/>
          </ac:spMkLst>
        </pc:spChg>
        <pc:spChg chg="add del mod">
          <ac:chgData name="Qi Ouyang" userId="S::qo210@nyu.edu::e0a02fbc-c227-4566-85e6-4d66ed5bb2e9" providerId="AD" clId="Web-{50D04F91-B965-B86F-2577-8C0CB2A96B40}" dt="2025-04-13T19:46:18.685" v="354"/>
          <ac:spMkLst>
            <pc:docMk/>
            <pc:sldMk cId="1176866338" sldId="6553"/>
            <ac:spMk id="7" creationId="{2FF4920A-FABE-C245-0ED7-C7645CE0C57C}"/>
          </ac:spMkLst>
        </pc:spChg>
        <pc:spChg chg="add mod">
          <ac:chgData name="Qi Ouyang" userId="S::qo210@nyu.edu::e0a02fbc-c227-4566-85e6-4d66ed5bb2e9" providerId="AD" clId="Web-{50D04F91-B965-B86F-2577-8C0CB2A96B40}" dt="2025-04-13T21:25:08.876" v="1132" actId="20577"/>
          <ac:spMkLst>
            <pc:docMk/>
            <pc:sldMk cId="1176866338" sldId="6553"/>
            <ac:spMk id="9" creationId="{A25C5895-91AF-0A95-1040-88FCD20A2F34}"/>
          </ac:spMkLst>
        </pc:spChg>
        <pc:spChg chg="add del mod">
          <ac:chgData name="Qi Ouyang" userId="S::qo210@nyu.edu::e0a02fbc-c227-4566-85e6-4d66ed5bb2e9" providerId="AD" clId="Web-{50D04F91-B965-B86F-2577-8C0CB2A96B40}" dt="2025-04-13T19:46:32.577" v="357"/>
          <ac:spMkLst>
            <pc:docMk/>
            <pc:sldMk cId="1176866338" sldId="6553"/>
            <ac:spMk id="12" creationId="{A30FB696-A750-BEB2-08C5-C983FB30EFE7}"/>
          </ac:spMkLst>
        </pc:spChg>
        <pc:spChg chg="add mod">
          <ac:chgData name="Qi Ouyang" userId="S::qo210@nyu.edu::e0a02fbc-c227-4566-85e6-4d66ed5bb2e9" providerId="AD" clId="Web-{50D04F91-B965-B86F-2577-8C0CB2A96B40}" dt="2025-04-13T20:32:33.292" v="576" actId="20577"/>
          <ac:spMkLst>
            <pc:docMk/>
            <pc:sldMk cId="1176866338" sldId="6553"/>
            <ac:spMk id="17" creationId="{876C9C9D-83F9-25D0-D6F6-B51A810D9E95}"/>
          </ac:spMkLst>
        </pc:spChg>
        <pc:picChg chg="del">
          <ac:chgData name="Qi Ouyang" userId="S::qo210@nyu.edu::e0a02fbc-c227-4566-85e6-4d66ed5bb2e9" providerId="AD" clId="Web-{50D04F91-B965-B86F-2577-8C0CB2A96B40}" dt="2025-04-13T19:46:08.106" v="353"/>
          <ac:picMkLst>
            <pc:docMk/>
            <pc:sldMk cId="1176866338" sldId="6553"/>
            <ac:picMk id="6" creationId="{65ED86F0-0542-66FF-7AE5-E8953A1A280D}"/>
          </ac:picMkLst>
        </pc:picChg>
        <pc:picChg chg="add mod">
          <ac:chgData name="Qi Ouyang" userId="S::qo210@nyu.edu::e0a02fbc-c227-4566-85e6-4d66ed5bb2e9" providerId="AD" clId="Web-{50D04F91-B965-B86F-2577-8C0CB2A96B40}" dt="2025-04-13T21:24:58.109" v="1130" actId="1076"/>
          <ac:picMkLst>
            <pc:docMk/>
            <pc:sldMk cId="1176866338" sldId="6553"/>
            <ac:picMk id="8" creationId="{6F560C89-AC4F-9D35-B882-8965AB629F8F}"/>
          </ac:picMkLst>
        </pc:picChg>
      </pc:sldChg>
      <pc:sldChg chg="addSp delSp modSp add replId">
        <pc:chgData name="Qi Ouyang" userId="S::qo210@nyu.edu::e0a02fbc-c227-4566-85e6-4d66ed5bb2e9" providerId="AD" clId="Web-{50D04F91-B965-B86F-2577-8C0CB2A96B40}" dt="2025-04-13T21:26:03.161" v="1139" actId="1076"/>
        <pc:sldMkLst>
          <pc:docMk/>
          <pc:sldMk cId="1937262963" sldId="6554"/>
        </pc:sldMkLst>
        <pc:spChg chg="mod">
          <ac:chgData name="Qi Ouyang" userId="S::qo210@nyu.edu::e0a02fbc-c227-4566-85e6-4d66ed5bb2e9" providerId="AD" clId="Web-{50D04F91-B965-B86F-2577-8C0CB2A96B40}" dt="2025-04-13T20:19:39.600" v="391" actId="20577"/>
          <ac:spMkLst>
            <pc:docMk/>
            <pc:sldMk cId="1937262963" sldId="6554"/>
            <ac:spMk id="3" creationId="{FAFBD691-97F6-C600-38E8-009551557AD5}"/>
          </ac:spMkLst>
        </pc:spChg>
        <pc:spChg chg="add mod">
          <ac:chgData name="Qi Ouyang" userId="S::qo210@nyu.edu::e0a02fbc-c227-4566-85e6-4d66ed5bb2e9" providerId="AD" clId="Web-{50D04F91-B965-B86F-2577-8C0CB2A96B40}" dt="2025-04-13T21:26:03.161" v="1139" actId="1076"/>
          <ac:spMkLst>
            <pc:docMk/>
            <pc:sldMk cId="1937262963" sldId="6554"/>
            <ac:spMk id="7" creationId="{FA46112D-1915-9D34-8096-DEC252E58A82}"/>
          </ac:spMkLst>
        </pc:spChg>
        <pc:spChg chg="mod">
          <ac:chgData name="Qi Ouyang" userId="S::qo210@nyu.edu::e0a02fbc-c227-4566-85e6-4d66ed5bb2e9" providerId="AD" clId="Web-{50D04F91-B965-B86F-2577-8C0CB2A96B40}" dt="2025-04-13T20:34:58.473" v="585" actId="20577"/>
          <ac:spMkLst>
            <pc:docMk/>
            <pc:sldMk cId="1937262963" sldId="6554"/>
            <ac:spMk id="17" creationId="{A9E8A369-5999-E0DE-1331-2F59AE61DEAF}"/>
          </ac:spMkLst>
        </pc:spChg>
        <pc:picChg chg="add del mod">
          <ac:chgData name="Qi Ouyang" userId="S::qo210@nyu.edu::e0a02fbc-c227-4566-85e6-4d66ed5bb2e9" providerId="AD" clId="Web-{50D04F91-B965-B86F-2577-8C0CB2A96B40}" dt="2025-04-13T20:21:20.888" v="419"/>
          <ac:picMkLst>
            <pc:docMk/>
            <pc:sldMk cId="1937262963" sldId="6554"/>
            <ac:picMk id="4" creationId="{749E6A53-BC5D-C95F-9284-C273A6124A07}"/>
          </ac:picMkLst>
        </pc:picChg>
        <pc:picChg chg="add mod">
          <ac:chgData name="Qi Ouyang" userId="S::qo210@nyu.edu::e0a02fbc-c227-4566-85e6-4d66ed5bb2e9" providerId="AD" clId="Web-{50D04F91-B965-B86F-2577-8C0CB2A96B40}" dt="2025-04-13T20:23:50.726" v="467" actId="1076"/>
          <ac:picMkLst>
            <pc:docMk/>
            <pc:sldMk cId="1937262963" sldId="6554"/>
            <ac:picMk id="6" creationId="{CF1F7534-66D5-4B28-BD26-D0F97DA02EA4}"/>
          </ac:picMkLst>
        </pc:picChg>
      </pc:sldChg>
      <pc:sldChg chg="addSp modSp add replId">
        <pc:chgData name="Qi Ouyang" userId="S::qo210@nyu.edu::e0a02fbc-c227-4566-85e6-4d66ed5bb2e9" providerId="AD" clId="Web-{50D04F91-B965-B86F-2577-8C0CB2A96B40}" dt="2025-04-13T21:26:51.320" v="1149" actId="1076"/>
        <pc:sldMkLst>
          <pc:docMk/>
          <pc:sldMk cId="1162051208" sldId="6555"/>
        </pc:sldMkLst>
        <pc:spChg chg="mod">
          <ac:chgData name="Qi Ouyang" userId="S::qo210@nyu.edu::e0a02fbc-c227-4566-85e6-4d66ed5bb2e9" providerId="AD" clId="Web-{50D04F91-B965-B86F-2577-8C0CB2A96B40}" dt="2025-04-13T20:36:00.103" v="601" actId="14100"/>
          <ac:spMkLst>
            <pc:docMk/>
            <pc:sldMk cId="1162051208" sldId="6555"/>
            <ac:spMk id="3" creationId="{0A4CA562-64C5-CC7E-0C61-7F54C68338C1}"/>
          </ac:spMkLst>
        </pc:spChg>
        <pc:spChg chg="add mod">
          <ac:chgData name="Qi Ouyang" userId="S::qo210@nyu.edu::e0a02fbc-c227-4566-85e6-4d66ed5bb2e9" providerId="AD" clId="Web-{50D04F91-B965-B86F-2577-8C0CB2A96B40}" dt="2025-04-13T21:26:51.320" v="1149" actId="1076"/>
          <ac:spMkLst>
            <pc:docMk/>
            <pc:sldMk cId="1162051208" sldId="6555"/>
            <ac:spMk id="6" creationId="{F5805984-5D35-83DA-F00A-90A1ADCC6BF6}"/>
          </ac:spMkLst>
        </pc:spChg>
        <pc:spChg chg="mod">
          <ac:chgData name="Qi Ouyang" userId="S::qo210@nyu.edu::e0a02fbc-c227-4566-85e6-4d66ed5bb2e9" providerId="AD" clId="Web-{50D04F91-B965-B86F-2577-8C0CB2A96B40}" dt="2025-04-13T20:37:37.750" v="628" actId="20577"/>
          <ac:spMkLst>
            <pc:docMk/>
            <pc:sldMk cId="1162051208" sldId="6555"/>
            <ac:spMk id="17" creationId="{354F6598-675B-1A40-29D4-901E93673006}"/>
          </ac:spMkLst>
        </pc:spChg>
        <pc:picChg chg="add mod">
          <ac:chgData name="Qi Ouyang" userId="S::qo210@nyu.edu::e0a02fbc-c227-4566-85e6-4d66ed5bb2e9" providerId="AD" clId="Web-{50D04F91-B965-B86F-2577-8C0CB2A96B40}" dt="2025-04-13T21:26:28.100" v="1141" actId="1076"/>
          <ac:picMkLst>
            <pc:docMk/>
            <pc:sldMk cId="1162051208" sldId="6555"/>
            <ac:picMk id="4" creationId="{AB95C093-1FD9-E43B-CF2D-070B63DD5F8F}"/>
          </ac:picMkLst>
        </pc:picChg>
      </pc:sldChg>
      <pc:sldChg chg="addSp delSp modSp add replId">
        <pc:chgData name="Qi Ouyang" userId="S::qo210@nyu.edu::e0a02fbc-c227-4566-85e6-4d66ed5bb2e9" providerId="AD" clId="Web-{50D04F91-B965-B86F-2577-8C0CB2A96B40}" dt="2025-04-13T21:27:28.963" v="1157" actId="20577"/>
        <pc:sldMkLst>
          <pc:docMk/>
          <pc:sldMk cId="3693847618" sldId="6556"/>
        </pc:sldMkLst>
        <pc:spChg chg="mod">
          <ac:chgData name="Qi Ouyang" userId="S::qo210@nyu.edu::e0a02fbc-c227-4566-85e6-4d66ed5bb2e9" providerId="AD" clId="Web-{50D04F91-B965-B86F-2577-8C0CB2A96B40}" dt="2025-04-13T20:44:55.435" v="763" actId="20577"/>
          <ac:spMkLst>
            <pc:docMk/>
            <pc:sldMk cId="3693847618" sldId="6556"/>
            <ac:spMk id="3" creationId="{89D166FB-8D5E-7435-DD94-D0FE889A0634}"/>
          </ac:spMkLst>
        </pc:spChg>
        <pc:spChg chg="add mod">
          <ac:chgData name="Qi Ouyang" userId="S::qo210@nyu.edu::e0a02fbc-c227-4566-85e6-4d66ed5bb2e9" providerId="AD" clId="Web-{50D04F91-B965-B86F-2577-8C0CB2A96B40}" dt="2025-04-13T21:27:28.963" v="1157" actId="20577"/>
          <ac:spMkLst>
            <pc:docMk/>
            <pc:sldMk cId="3693847618" sldId="6556"/>
            <ac:spMk id="7" creationId="{8BD67299-C93E-54D8-287B-64A8E975953E}"/>
          </ac:spMkLst>
        </pc:spChg>
        <pc:spChg chg="mod">
          <ac:chgData name="Qi Ouyang" userId="S::qo210@nyu.edu::e0a02fbc-c227-4566-85e6-4d66ed5bb2e9" providerId="AD" clId="Web-{50D04F91-B965-B86F-2577-8C0CB2A96B40}" dt="2025-04-13T20:44:03.619" v="757" actId="20577"/>
          <ac:spMkLst>
            <pc:docMk/>
            <pc:sldMk cId="3693847618" sldId="6556"/>
            <ac:spMk id="17" creationId="{E8914E1D-17B5-2EE5-2A75-C28D0BBBDB4A}"/>
          </ac:spMkLst>
        </pc:spChg>
        <pc:picChg chg="del">
          <ac:chgData name="Qi Ouyang" userId="S::qo210@nyu.edu::e0a02fbc-c227-4566-85e6-4d66ed5bb2e9" providerId="AD" clId="Web-{50D04F91-B965-B86F-2577-8C0CB2A96B40}" dt="2025-04-13T20:38:53.973" v="634"/>
          <ac:picMkLst>
            <pc:docMk/>
            <pc:sldMk cId="3693847618" sldId="6556"/>
            <ac:picMk id="4" creationId="{2C7D159B-DC86-243B-BE11-87B7F6145BF1}"/>
          </ac:picMkLst>
        </pc:picChg>
        <pc:picChg chg="add mod">
          <ac:chgData name="Qi Ouyang" userId="S::qo210@nyu.edu::e0a02fbc-c227-4566-85e6-4d66ed5bb2e9" providerId="AD" clId="Web-{50D04F91-B965-B86F-2577-8C0CB2A96B40}" dt="2025-04-13T21:27:14.072" v="1151" actId="1076"/>
          <ac:picMkLst>
            <pc:docMk/>
            <pc:sldMk cId="3693847618" sldId="6556"/>
            <ac:picMk id="6" creationId="{227BF798-E282-CF7C-7134-A9A035356B07}"/>
          </ac:picMkLst>
        </pc:picChg>
      </pc:sldChg>
      <pc:sldChg chg="delSp modSp add del replId">
        <pc:chgData name="Qi Ouyang" userId="S::qo210@nyu.edu::e0a02fbc-c227-4566-85e6-4d66ed5bb2e9" providerId="AD" clId="Web-{50D04F91-B965-B86F-2577-8C0CB2A96B40}" dt="2025-04-13T20:53:48.361" v="876"/>
        <pc:sldMkLst>
          <pc:docMk/>
          <pc:sldMk cId="242138895" sldId="6557"/>
        </pc:sldMkLst>
        <pc:spChg chg="mod">
          <ac:chgData name="Qi Ouyang" userId="S::qo210@nyu.edu::e0a02fbc-c227-4566-85e6-4d66ed5bb2e9" providerId="AD" clId="Web-{50D04F91-B965-B86F-2577-8C0CB2A96B40}" dt="2025-04-13T20:45:30.375" v="786" actId="14100"/>
          <ac:spMkLst>
            <pc:docMk/>
            <pc:sldMk cId="242138895" sldId="6557"/>
            <ac:spMk id="3" creationId="{8A326194-F1D2-20A0-3A6D-180D27B772D7}"/>
          </ac:spMkLst>
        </pc:spChg>
        <pc:spChg chg="mod">
          <ac:chgData name="Qi Ouyang" userId="S::qo210@nyu.edu::e0a02fbc-c227-4566-85e6-4d66ed5bb2e9" providerId="AD" clId="Web-{50D04F91-B965-B86F-2577-8C0CB2A96B40}" dt="2025-04-13T20:53:07.592" v="875" actId="20577"/>
          <ac:spMkLst>
            <pc:docMk/>
            <pc:sldMk cId="242138895" sldId="6557"/>
            <ac:spMk id="17" creationId="{33A50C79-7AC0-3ACB-F49F-1DCBD6C60D2A}"/>
          </ac:spMkLst>
        </pc:spChg>
        <pc:picChg chg="del">
          <ac:chgData name="Qi Ouyang" userId="S::qo210@nyu.edu::e0a02fbc-c227-4566-85e6-4d66ed5bb2e9" providerId="AD" clId="Web-{50D04F91-B965-B86F-2577-8C0CB2A96B40}" dt="2025-04-13T20:44:34.074" v="759"/>
          <ac:picMkLst>
            <pc:docMk/>
            <pc:sldMk cId="242138895" sldId="6557"/>
            <ac:picMk id="6" creationId="{FB278D8A-27A0-7478-2F7F-A4E15264864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5E7DD-B361-6074-C8A0-E610A9280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02A20F-5B00-9F14-787D-93E4713BE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ACCAA6-518E-0087-E65E-11E62689B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C6A9D8-2918-8E0B-8292-DBF8480B2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128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4BD85-2385-29CB-7FA7-2C2CF1BAC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334B19-B2DA-EBB1-460E-661DE732D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633054-EF61-C8BB-0320-EA6C0A696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C9F4DE-FB56-17EF-35B3-5F5DBE4FA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9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8F1BD-8674-71F3-5B38-220DD8B5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EF447F-EDC3-E322-6F0C-F1D5CFDB54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17FA92F-40D8-E338-B026-FC33DF1FC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7E23D-081D-EEC1-925B-C96AC6500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760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2B85-9B79-FA67-D4AF-4BA42F7B4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CCC174-13A7-3930-B4CC-1870E8C1B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D2A4A7-B8CB-9CC9-A5CD-A33B97527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90B37-8D9B-BD09-1CCB-9F0AEA4B4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61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A26D3-6F64-D2A5-0838-8A228BEF0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AAC424-437D-ED43-D0E3-000B44B41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2B8B69-AF22-EB17-9767-45F18EE5F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75B025-A1A2-BAB4-F068-719804BE8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64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B45D-7513-6372-D9B7-89C1EE288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5F7DCA-5C2A-F214-91D5-1961AC4A8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DA280A-C428-30B2-2B50-653F79735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A1D8BA-B91E-B3F6-7E18-F2C359E03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78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83316-F22C-215C-D895-3F8EDFC4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BBA868-1B17-BA5E-4F8D-1756F57FA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80F83A-2071-B1C1-12AB-73334860A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0228E3-CC3D-1CCC-C9BF-990E79F41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316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8318-6EF3-56B8-F082-4BF59B90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B956A8-723B-21FD-3700-27D5829D0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28C0D7-DF77-50D0-9600-E283C8D44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458810-B6E5-5385-4961-AE0C9EFDE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233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CEAAE-45E5-7E01-5770-3A443D2E6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AF5597-8C4D-5108-0A4B-9ECF95576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CF50F0-CF00-3C9C-F17F-072951BB3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36698C-54B2-5D90-7132-59812D56C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23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34B60-3095-1B0E-BC1E-6FA5039E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7C7066-9D0A-733A-E6BC-319D5B017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DDFFDC-ACB6-D51B-3C41-850920849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CDD909-9CAF-B415-84EF-DDCE48F42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15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162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597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414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19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377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89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85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50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731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5041C-C9C8-3A01-6E62-6306F45B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1F750D-6B05-CD73-7C59-7B38A9666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BB2E6B-A2BF-3323-7AD8-2982866C8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189F5E-4DBE-AF3F-FF5B-FCA0D49FC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043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AF7DE-50B7-91E0-18DD-09529217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51AC70-D501-CF06-CF46-281FB23DA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12C00A-59FA-42FE-B919-44F1F9DCD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CFAB5D-B7FE-CCA8-AE02-CA82FD017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858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5CFF-A1BD-F152-C837-DDD6B410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8CF8A3-9937-012D-8F36-82C36B147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CA2C78-B7C2-65B9-FB18-BFC91A359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A48D5-3B3C-C18A-E332-9AC45FCF7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54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6ABE2-45F4-8B21-0563-E632BCB3B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650462-0EEA-9C6B-9627-8BD4005D5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8A4758-3700-CADF-8FE5-8DC28071A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77C1C7-972B-8B51-36B4-1FEFFF77E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656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F26A5-1038-A055-4E61-632683F32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7D449D-A63E-9544-8FAC-700DEFC8F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226B44-E4A1-7B3F-5DD5-92B18519B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2FADE7-1B27-4116-E287-D5EE9A828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855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23D15-4B78-CC3D-EA50-8B7650AC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18A6E8-DB14-15E9-5FD5-95C03ACB6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A5929B-555D-B510-9CE5-BFBE34D25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7CD933-21C9-6134-62CB-B0BB01BA3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711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77591-F222-1038-60B1-B5D884C1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746B7E-BDDE-0633-F3B2-FF1C2B1C2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C41365-E14D-7765-C862-179AF7EB6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E5C3E-FB8C-F6C0-7141-81798B494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383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E9619-FC36-1DCE-9D07-8AFA7FD0F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54125B-3A7D-F102-063F-52B13BA5C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524D15-8200-9B80-B3EF-F6396692F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D66413-06C3-1F90-27C2-ACDFCEB8E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549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2A6C7-7562-5C9C-DBFA-8EADA1C60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F9175E-A829-506B-1EA3-5C6E568AC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36FBD0-F812-3BB3-5982-EDC4FF06C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FFB077-A1EE-942A-7515-6173C158F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75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EFBA-4AD2-F495-0796-42120C0DB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65CA22-A835-D12B-1C0D-44C88B5BF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A76F10-6A9F-B7B4-CE4F-F5799923E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39367A-81DD-337D-D4A7-5F20AED6F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8903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D0F3-C01A-E650-10FD-3D836BC0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253A34-9F71-9E44-5B0F-FAA93D4161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EB7CBD-965F-EA01-E9F3-DB9A9DCD4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C7DDEB-E5BB-C8A4-B372-A1889F1AA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32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F02C6-46D4-9A33-C695-DC42E4DD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46EC62-E4DA-2BFD-3315-F9FB627BA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0940D6-8E36-900C-CD30-E5EA07E98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FDF2B4-4798-8A7B-03A0-A84270877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60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67F9B-00CD-6FAA-4030-8EBCB95DE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430011-197D-40E0-976C-BECC43C77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48F801-4FF8-D64D-0328-524C47880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A7937A-328C-CB8F-E040-5BFE3388F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84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6EA02-1D55-126D-0CE9-D08E2D756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631750-ED7B-0D94-34D5-E27BBF6DB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6556D3-38A8-2A82-090B-146FC6BF3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388CF9-8EF6-4DEC-97BD-060637A38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70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16E6D-FBA7-9D9B-5BC8-D48EC2990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53B551-D36F-7A98-6C60-5D10EB131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1E7EC8-CD4E-CB8A-ABC9-956DC9D06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10D1F0-8E8F-5A3F-C04B-6182C595F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854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0B034-3CAB-7DCE-30BE-F5303860E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A685DD-A1D8-2E15-DE9D-1602E24E0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109434-3D9E-84F0-A2E7-3F2EB0407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50359D-1D2B-9A3D-27C3-F2312F8E8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40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A1946-820A-EAF3-57AC-F4951202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DFFCCE-43D6-B41E-67A0-731810970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587F60-3EE4-62EE-C160-F21F3995E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7C1227-25FC-CA88-D594-EB45D18D9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7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huggingface.co/blog/rlh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2203.0215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2203.02155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textbrewer.hfl-rc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T-SCIR/llm-nlp-book" TargetMode="External"/><Relationship Id="rId2" Type="http://schemas.openxmlformats.org/officeDocument/2006/relationships/hyperlink" Target="https://item.jd.com/14395393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1.0680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1.1190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1117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3629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社会计算与交互机器人研究中心（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HIT-SCIR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dirty="0"/>
              <a:t>大语言模型的适配</a:t>
            </a:r>
            <a:endParaRPr lang="zh-CN" altLang="en-US" sz="4800" dirty="0"/>
          </a:p>
        </p:txBody>
      </p:sp>
      <p:pic>
        <p:nvPicPr>
          <p:cNvPr id="2" name="Picture 1" descr="A book with text on it&#10;&#10;AI-generated content may be incorrect.">
            <a:extLst>
              <a:ext uri="{FF2B5EF4-FFF2-40B4-BE49-F238E27FC236}">
                <a16:creationId xmlns:a16="http://schemas.microsoft.com/office/drawing/2014/main" id="{F1B65BD4-FACA-5CEC-7B7B-DB77A34369B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560" y="24368"/>
            <a:ext cx="2659439" cy="25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8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EEFD-345A-03EE-58E7-0A43152F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CACAD-7267-D7D8-8A28-0FDA128B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1C7DC2-5DF5-5805-2DC4-93A22684D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9465309" cy="481783"/>
          </a:xfrm>
        </p:spPr>
        <p:txBody>
          <a:bodyPr lIns="91440" tIns="45720" rIns="91440" bIns="45720" anchor="t"/>
          <a:lstStyle/>
          <a:p>
            <a:r>
              <a:rPr lang="zh-CN" altLang="en-US">
                <a:latin typeface="微软雅黑"/>
                <a:ea typeface="微软雅黑"/>
              </a:rPr>
              <a:t>检索与工具增强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332FE-34FB-3009-144C-08B52CCC270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lIns="91440" tIns="45720" rIns="91440" bIns="45720" anchor="t"/>
          <a:lstStyle/>
          <a:p>
            <a:r>
              <a:rPr lang="zh-CN" altLang="en-US" sz="2400">
                <a:latin typeface="Microsoft YaHei"/>
                <a:ea typeface="Microsoft YaHei"/>
              </a:rPr>
              <a:t>大语言模型在下游应用中的局限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zh-CN" altLang="en-US" sz="2000">
                <a:latin typeface="Microsoft YaHei"/>
                <a:ea typeface="Microsoft YaHei"/>
              </a:rPr>
              <a:t>知识的全面性。模型的知识库无法涵盖所有领域的知识</a:t>
            </a: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r>
              <a:rPr lang="zh-CN" sz="2000">
                <a:latin typeface="Microsoft YaHei"/>
                <a:ea typeface="Microsoft YaHei"/>
              </a:rPr>
              <a:t>知识的时效</a:t>
            </a:r>
            <a:r>
              <a:rPr lang="zh-CN" altLang="en-US" sz="2000">
                <a:latin typeface="Microsoft YaHei"/>
                <a:ea typeface="Microsoft YaHei"/>
              </a:rPr>
              <a:t>性。</a:t>
            </a:r>
            <a:r>
              <a:rPr lang="zh-CN" sz="2000">
                <a:latin typeface="Microsoft YaHei"/>
                <a:ea typeface="Microsoft YaHei"/>
              </a:rPr>
              <a:t>模型所依赖的知识库可能已过时，无法提供最新的信息</a:t>
            </a:r>
            <a:endParaRPr lang="zh-CN" sz="2000">
              <a:latin typeface="Microsoft YaHei"/>
              <a:ea typeface="Microsoft YaHei"/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r>
              <a:rPr lang="zh-CN" altLang="en-US" sz="2000">
                <a:latin typeface="Microsoft YaHei"/>
                <a:ea typeface="Microsoft YaHei"/>
              </a:rPr>
              <a:t>知识的准确性。模型的</a:t>
            </a:r>
            <a:r>
              <a:rPr lang="zh-CN" sz="2000">
                <a:latin typeface="Microsoft YaHei"/>
                <a:ea typeface="Microsoft YaHei"/>
              </a:rPr>
              <a:t>知识库中可能存在错误，无法完全保证信息的准确性</a:t>
            </a:r>
          </a:p>
          <a:p>
            <a:r>
              <a:rPr lang="zh-CN" altLang="en-US" sz="2400">
                <a:latin typeface="Microsoft YaHei"/>
                <a:ea typeface="Microsoft YaHei"/>
                <a:cs typeface="Arial"/>
              </a:rPr>
              <a:t>检索增强生成（Retrieval-Augmented Generation）</a:t>
            </a:r>
            <a:endParaRPr lang="zh-CN" altLang="en-US" sz="2400" dirty="0">
              <a:latin typeface="Microsoft YaHei"/>
              <a:ea typeface="Microsoft YaHei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B1CBC-DABD-6274-B178-BC2520486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FA3DC-1778-20A2-0059-971486A5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259" y="3277966"/>
            <a:ext cx="8527816" cy="26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A13D7-7485-8A1E-EC61-4B723EFA0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1C7B1-0D99-274C-6B98-31C5D4395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614765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基于提示的推断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8260C-8D65-98FB-9E68-487B0895286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293962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641B3-AF84-1728-A98F-8F1D0A7AB59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1738384"/>
            <a:ext cx="5167298" cy="453113"/>
          </a:xfrm>
        </p:spPr>
        <p:txBody>
          <a:bodyPr/>
          <a:lstStyle/>
          <a:p>
            <a:r>
              <a:rPr lang="zh-CN" altLang="en-US" dirty="0"/>
              <a:t>多任务指令微调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4ED7EE-5F93-7BF0-A996-BBCCF73F062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1417581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5B858A-5B24-7A1D-8774-9A221CC134F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2862003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基于人类反馈的强化学习</a:t>
            </a:r>
            <a:endParaRPr lang="en-CN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FA71F-0DDF-969F-5BD8-26CD8A28EEA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2541200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D76529-BC2C-9130-D0A3-E5C17ECB64D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3985622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参数高效精调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C5C198-2776-15CD-3A3D-A7B1442B03D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3664819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FB975F7-9094-679F-0737-661C6D73DFFB}"/>
              </a:ext>
            </a:extLst>
          </p:cNvPr>
          <p:cNvSpPr txBox="1">
            <a:spLocks/>
          </p:cNvSpPr>
          <p:nvPr/>
        </p:nvSpPr>
        <p:spPr>
          <a:xfrm>
            <a:off x="4794749" y="510924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大语言模型的中文适配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F93D8EE-33D5-F86A-E0FC-E93A667797F0}"/>
              </a:ext>
            </a:extLst>
          </p:cNvPr>
          <p:cNvSpPr txBox="1">
            <a:spLocks/>
          </p:cNvSpPr>
          <p:nvPr/>
        </p:nvSpPr>
        <p:spPr>
          <a:xfrm>
            <a:off x="3842413" y="478843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92480DF-8BBD-4166-C96A-A113811ACBFF}"/>
              </a:ext>
            </a:extLst>
          </p:cNvPr>
          <p:cNvSpPr txBox="1">
            <a:spLocks/>
          </p:cNvSpPr>
          <p:nvPr/>
        </p:nvSpPr>
        <p:spPr>
          <a:xfrm>
            <a:off x="4794749" y="614358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大语言模型压缩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53DEE72-9352-8078-8376-75BA281778E5}"/>
              </a:ext>
            </a:extLst>
          </p:cNvPr>
          <p:cNvSpPr txBox="1">
            <a:spLocks/>
          </p:cNvSpPr>
          <p:nvPr/>
        </p:nvSpPr>
        <p:spPr>
          <a:xfrm>
            <a:off x="3842413" y="582277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77638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38647-007E-8BB2-C8D8-44AEFC36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EFA5C-43B5-1FE7-F1E7-674426C0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9465309" cy="481783"/>
          </a:xfrm>
        </p:spPr>
        <p:txBody>
          <a:bodyPr/>
          <a:lstStyle/>
          <a:p>
            <a:r>
              <a:rPr lang="zh-CN" altLang="en-US" dirty="0"/>
              <a:t>多任务指令微调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39B51-65B4-ECDC-FB9A-C13E7C7B99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将大</a:t>
            </a:r>
            <a:r>
              <a:rPr lang="en-U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  <a:r>
              <a:rPr 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模型向人类期望对齐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：多任务</a:t>
            </a:r>
            <a:r>
              <a:rPr 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指令精调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Instruction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Tuning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将各种任务形式进行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统一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（指令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众多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（成千上万）任务的标注数据上精调语言模型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r>
              <a:rPr lang="zh-CN" altLang="en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能够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未见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Zero-shot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C0466-3E16-EAF1-4CC7-365DB2E8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pic>
        <p:nvPicPr>
          <p:cNvPr id="6" name="图片 52">
            <a:extLst>
              <a:ext uri="{FF2B5EF4-FFF2-40B4-BE49-F238E27FC236}">
                <a16:creationId xmlns:a16="http://schemas.microsoft.com/office/drawing/2014/main" id="{AF02031B-A9A5-514E-28DD-C8BF8634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93" y="2858265"/>
            <a:ext cx="7930014" cy="338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8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8F1CE7-1053-35FD-417D-FF48C665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6FDCD-374D-39C1-A967-F35C5570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51A127-9CBC-3464-5EA6-A00081B3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7388368" cy="481783"/>
          </a:xfrm>
        </p:spPr>
        <p:txBody>
          <a:bodyPr/>
          <a:lstStyle/>
          <a:p>
            <a:r>
              <a:rPr lang="zh-CN" altLang="en-US" dirty="0"/>
              <a:t>传统微调、提示学习与指令微调的对比</a:t>
            </a:r>
            <a:endParaRPr lang="en-CN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14FFF84-0AA7-6088-CD57-B345F9CAC734}"/>
              </a:ext>
            </a:extLst>
          </p:cNvPr>
          <p:cNvGrpSpPr/>
          <p:nvPr/>
        </p:nvGrpSpPr>
        <p:grpSpPr>
          <a:xfrm>
            <a:off x="358198" y="1545997"/>
            <a:ext cx="5796667" cy="3223156"/>
            <a:chOff x="-70951" y="292687"/>
            <a:chExt cx="11691334" cy="59376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A76147-86D2-EA80-649F-1F332AA04918}"/>
                </a:ext>
              </a:extLst>
            </p:cNvPr>
            <p:cNvGrpSpPr/>
            <p:nvPr/>
          </p:nvGrpSpPr>
          <p:grpSpPr>
            <a:xfrm>
              <a:off x="714473" y="2989745"/>
              <a:ext cx="1698470" cy="1671964"/>
              <a:chOff x="1007164" y="1110990"/>
              <a:chExt cx="1698470" cy="167196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70083C4-7165-E436-0BCB-2FC9B6E848E2}"/>
                  </a:ext>
                </a:extLst>
              </p:cNvPr>
              <p:cNvSpPr/>
              <p:nvPr/>
            </p:nvSpPr>
            <p:spPr>
              <a:xfrm>
                <a:off x="1007164" y="1470990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6918DCF-EA67-5BC1-FBC5-CAF430D49048}"/>
                  </a:ext>
                </a:extLst>
              </p:cNvPr>
              <p:cNvSpPr/>
              <p:nvPr/>
            </p:nvSpPr>
            <p:spPr>
              <a:xfrm>
                <a:off x="1007164" y="2126972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16DBF44-9717-9E60-E04A-5E22ADAEDD8D}"/>
                  </a:ext>
                </a:extLst>
              </p:cNvPr>
              <p:cNvSpPr/>
              <p:nvPr/>
            </p:nvSpPr>
            <p:spPr>
              <a:xfrm>
                <a:off x="1676399" y="1110990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F219AF-37B1-78BD-B241-7EB116D9567A}"/>
                  </a:ext>
                </a:extLst>
              </p:cNvPr>
              <p:cNvSpPr/>
              <p:nvPr/>
            </p:nvSpPr>
            <p:spPr>
              <a:xfrm>
                <a:off x="1676399" y="1766972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B726379-8D94-1B59-2A2E-F4A614C16F33}"/>
                  </a:ext>
                </a:extLst>
              </p:cNvPr>
              <p:cNvSpPr/>
              <p:nvPr/>
            </p:nvSpPr>
            <p:spPr>
              <a:xfrm>
                <a:off x="2345634" y="1470990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C98B5EC-498D-0F8E-FD14-A20CB4D73593}"/>
                  </a:ext>
                </a:extLst>
              </p:cNvPr>
              <p:cNvSpPr/>
              <p:nvPr/>
            </p:nvSpPr>
            <p:spPr>
              <a:xfrm>
                <a:off x="2345634" y="2126972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C0C906-27F2-1B7C-D706-15DCA147AA31}"/>
                  </a:ext>
                </a:extLst>
              </p:cNvPr>
              <p:cNvSpPr/>
              <p:nvPr/>
            </p:nvSpPr>
            <p:spPr>
              <a:xfrm>
                <a:off x="1676399" y="2422954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CBEA89D-D872-59F5-2D93-FC080D36BD17}"/>
                  </a:ext>
                </a:extLst>
              </p:cNvPr>
              <p:cNvCxnSpPr>
                <a:cxnSpLocks/>
                <a:stCxn id="7" idx="7"/>
                <a:endCxn id="9" idx="2"/>
              </p:cNvCxnSpPr>
              <p:nvPr/>
            </p:nvCxnSpPr>
            <p:spPr>
              <a:xfrm flipV="1">
                <a:off x="1314443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A706DBD-78BD-AFDB-24C0-7BA188E34C15}"/>
                  </a:ext>
                </a:extLst>
              </p:cNvPr>
              <p:cNvCxnSpPr>
                <a:cxnSpLocks/>
                <a:stCxn id="7" idx="6"/>
                <a:endCxn id="10" idx="1"/>
              </p:cNvCxnSpPr>
              <p:nvPr/>
            </p:nvCxnSpPr>
            <p:spPr>
              <a:xfrm>
                <a:off x="1367164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5BDBF35-BDE0-CF52-5B98-28D48452DBDF}"/>
                  </a:ext>
                </a:extLst>
              </p:cNvPr>
              <p:cNvCxnSpPr>
                <a:cxnSpLocks/>
                <a:stCxn id="7" idx="5"/>
                <a:endCxn id="13" idx="1"/>
              </p:cNvCxnSpPr>
              <p:nvPr/>
            </p:nvCxnSpPr>
            <p:spPr>
              <a:xfrm>
                <a:off x="1314443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10712B9-7446-BF59-1774-20834CD440A3}"/>
                  </a:ext>
                </a:extLst>
              </p:cNvPr>
              <p:cNvCxnSpPr>
                <a:cxnSpLocks/>
                <a:stCxn id="8" idx="7"/>
                <a:endCxn id="9" idx="3"/>
              </p:cNvCxnSpPr>
              <p:nvPr/>
            </p:nvCxnSpPr>
            <p:spPr>
              <a:xfrm flipV="1">
                <a:off x="1314443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C5734A6-0D38-E662-E27E-0CAAAE2E3011}"/>
                  </a:ext>
                </a:extLst>
              </p:cNvPr>
              <p:cNvCxnSpPr>
                <a:cxnSpLocks/>
                <a:stCxn id="8" idx="6"/>
                <a:endCxn id="10" idx="3"/>
              </p:cNvCxnSpPr>
              <p:nvPr/>
            </p:nvCxnSpPr>
            <p:spPr>
              <a:xfrm flipV="1">
                <a:off x="1367164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116500E-6934-2E02-6320-CB1976AD76D0}"/>
                  </a:ext>
                </a:extLst>
              </p:cNvPr>
              <p:cNvCxnSpPr>
                <a:cxnSpLocks/>
                <a:stCxn id="8" idx="5"/>
                <a:endCxn id="13" idx="2"/>
              </p:cNvCxnSpPr>
              <p:nvPr/>
            </p:nvCxnSpPr>
            <p:spPr>
              <a:xfrm>
                <a:off x="1314443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CCA44F8-AC63-0B92-5D1D-56001587660A}"/>
                  </a:ext>
                </a:extLst>
              </p:cNvPr>
              <p:cNvCxnSpPr>
                <a:cxnSpLocks/>
                <a:stCxn id="9" idx="6"/>
                <a:endCxn id="11" idx="1"/>
              </p:cNvCxnSpPr>
              <p:nvPr/>
            </p:nvCxnSpPr>
            <p:spPr>
              <a:xfrm>
                <a:off x="2036399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747F795-7838-A049-FA82-A6FC79C8EB50}"/>
                  </a:ext>
                </a:extLst>
              </p:cNvPr>
              <p:cNvCxnSpPr>
                <a:cxnSpLocks/>
                <a:stCxn id="9" idx="5"/>
                <a:endCxn id="12" idx="1"/>
              </p:cNvCxnSpPr>
              <p:nvPr/>
            </p:nvCxnSpPr>
            <p:spPr>
              <a:xfrm>
                <a:off x="1983678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989DFD6-E41F-9D09-4DBC-F88B9155EB97}"/>
                  </a:ext>
                </a:extLst>
              </p:cNvPr>
              <p:cNvCxnSpPr>
                <a:cxnSpLocks/>
                <a:stCxn id="10" idx="7"/>
                <a:endCxn id="11" idx="2"/>
              </p:cNvCxnSpPr>
              <p:nvPr/>
            </p:nvCxnSpPr>
            <p:spPr>
              <a:xfrm flipV="1">
                <a:off x="1983678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A30FEE5-DE5E-6BD7-2EEC-31F0F367F324}"/>
                  </a:ext>
                </a:extLst>
              </p:cNvPr>
              <p:cNvCxnSpPr>
                <a:cxnSpLocks/>
                <a:stCxn id="13" idx="7"/>
                <a:endCxn id="11" idx="3"/>
              </p:cNvCxnSpPr>
              <p:nvPr/>
            </p:nvCxnSpPr>
            <p:spPr>
              <a:xfrm flipV="1">
                <a:off x="1983678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EBE26BA-642C-071F-790A-5C5FD30132CA}"/>
                  </a:ext>
                </a:extLst>
              </p:cNvPr>
              <p:cNvCxnSpPr>
                <a:cxnSpLocks/>
                <a:stCxn id="10" idx="5"/>
                <a:endCxn id="12" idx="2"/>
              </p:cNvCxnSpPr>
              <p:nvPr/>
            </p:nvCxnSpPr>
            <p:spPr>
              <a:xfrm>
                <a:off x="1983678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5E31695-A55C-0B26-D71E-071A9C67A917}"/>
                  </a:ext>
                </a:extLst>
              </p:cNvPr>
              <p:cNvCxnSpPr>
                <a:cxnSpLocks/>
                <a:stCxn id="13" idx="6"/>
                <a:endCxn id="12" idx="3"/>
              </p:cNvCxnSpPr>
              <p:nvPr/>
            </p:nvCxnSpPr>
            <p:spPr>
              <a:xfrm flipV="1">
                <a:off x="2036399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955284-5CF2-2DC3-A612-B0FB0815F50F}"/>
                </a:ext>
              </a:extLst>
            </p:cNvPr>
            <p:cNvSpPr txBox="1"/>
            <p:nvPr/>
          </p:nvSpPr>
          <p:spPr>
            <a:xfrm>
              <a:off x="-70951" y="4788989"/>
              <a:ext cx="3269318" cy="623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6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预训练语言模型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E25F7E-1053-F8F4-014D-720250B9B7A0}"/>
                </a:ext>
              </a:extLst>
            </p:cNvPr>
            <p:cNvSpPr/>
            <p:nvPr/>
          </p:nvSpPr>
          <p:spPr>
            <a:xfrm>
              <a:off x="4005487" y="753175"/>
              <a:ext cx="1841326" cy="87369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在任务A上微调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860C204-87D2-2624-C6E1-40FE45FB88B7}"/>
                </a:ext>
              </a:extLst>
            </p:cNvPr>
            <p:cNvGrpSpPr/>
            <p:nvPr/>
          </p:nvGrpSpPr>
          <p:grpSpPr>
            <a:xfrm>
              <a:off x="6987642" y="292687"/>
              <a:ext cx="1698470" cy="1671964"/>
              <a:chOff x="1007164" y="1110990"/>
              <a:chExt cx="1698470" cy="167196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AC33764-E4F6-1F48-6374-697BE9626543}"/>
                  </a:ext>
                </a:extLst>
              </p:cNvPr>
              <p:cNvSpPr/>
              <p:nvPr/>
            </p:nvSpPr>
            <p:spPr>
              <a:xfrm>
                <a:off x="1007164" y="1470990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145734E-8A04-5702-8097-433C2B0090B8}"/>
                  </a:ext>
                </a:extLst>
              </p:cNvPr>
              <p:cNvSpPr/>
              <p:nvPr/>
            </p:nvSpPr>
            <p:spPr>
              <a:xfrm>
                <a:off x="1007164" y="2126972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DE6B9E1-BF1B-1FAD-C454-1E0AF49F0DC8}"/>
                  </a:ext>
                </a:extLst>
              </p:cNvPr>
              <p:cNvSpPr/>
              <p:nvPr/>
            </p:nvSpPr>
            <p:spPr>
              <a:xfrm>
                <a:off x="1676399" y="1110990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44CBA2F-D5A6-F07C-6F61-3D63A9074BF7}"/>
                  </a:ext>
                </a:extLst>
              </p:cNvPr>
              <p:cNvSpPr/>
              <p:nvPr/>
            </p:nvSpPr>
            <p:spPr>
              <a:xfrm>
                <a:off x="1676399" y="1766972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60FF872-6BA5-9C64-9059-5AD6F6A7E97C}"/>
                  </a:ext>
                </a:extLst>
              </p:cNvPr>
              <p:cNvSpPr/>
              <p:nvPr/>
            </p:nvSpPr>
            <p:spPr>
              <a:xfrm>
                <a:off x="2345634" y="1470990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92273C9-9702-7E05-8302-D51E9D960E38}"/>
                  </a:ext>
                </a:extLst>
              </p:cNvPr>
              <p:cNvSpPr/>
              <p:nvPr/>
            </p:nvSpPr>
            <p:spPr>
              <a:xfrm>
                <a:off x="2345634" y="2126972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0A1C5C9-F4F6-F716-7FEB-03315739B8C3}"/>
                  </a:ext>
                </a:extLst>
              </p:cNvPr>
              <p:cNvSpPr/>
              <p:nvPr/>
            </p:nvSpPr>
            <p:spPr>
              <a:xfrm>
                <a:off x="1676399" y="2422954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C8D01F1-A9F8-3F5A-EA2D-E02E44B89A47}"/>
                  </a:ext>
                </a:extLst>
              </p:cNvPr>
              <p:cNvCxnSpPr>
                <a:cxnSpLocks/>
                <a:stCxn id="29" idx="7"/>
                <a:endCxn id="31" idx="2"/>
              </p:cNvCxnSpPr>
              <p:nvPr/>
            </p:nvCxnSpPr>
            <p:spPr>
              <a:xfrm flipV="1">
                <a:off x="1314443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1AB38F3-E7B0-5B72-9AE3-0BBCE1E0B0FD}"/>
                  </a:ext>
                </a:extLst>
              </p:cNvPr>
              <p:cNvCxnSpPr>
                <a:cxnSpLocks/>
                <a:stCxn id="29" idx="6"/>
                <a:endCxn id="32" idx="1"/>
              </p:cNvCxnSpPr>
              <p:nvPr/>
            </p:nvCxnSpPr>
            <p:spPr>
              <a:xfrm>
                <a:off x="1367164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0B41D2C-4832-88B4-FA7A-99A80F72AC0D}"/>
                  </a:ext>
                </a:extLst>
              </p:cNvPr>
              <p:cNvCxnSpPr>
                <a:cxnSpLocks/>
                <a:stCxn id="29" idx="5"/>
                <a:endCxn id="35" idx="1"/>
              </p:cNvCxnSpPr>
              <p:nvPr/>
            </p:nvCxnSpPr>
            <p:spPr>
              <a:xfrm>
                <a:off x="1314443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349D380-C96E-20EC-5EC3-1579604DC572}"/>
                  </a:ext>
                </a:extLst>
              </p:cNvPr>
              <p:cNvCxnSpPr>
                <a:cxnSpLocks/>
                <a:stCxn id="30" idx="7"/>
                <a:endCxn id="31" idx="3"/>
              </p:cNvCxnSpPr>
              <p:nvPr/>
            </p:nvCxnSpPr>
            <p:spPr>
              <a:xfrm flipV="1">
                <a:off x="1314443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B26CDFB-9C34-E2AA-ABD2-343EA4B14770}"/>
                  </a:ext>
                </a:extLst>
              </p:cNvPr>
              <p:cNvCxnSpPr>
                <a:cxnSpLocks/>
                <a:stCxn id="30" idx="6"/>
                <a:endCxn id="32" idx="3"/>
              </p:cNvCxnSpPr>
              <p:nvPr/>
            </p:nvCxnSpPr>
            <p:spPr>
              <a:xfrm flipV="1">
                <a:off x="1367164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5097C33-EB91-C5C8-0445-3EF4B6776C50}"/>
                  </a:ext>
                </a:extLst>
              </p:cNvPr>
              <p:cNvCxnSpPr>
                <a:cxnSpLocks/>
                <a:stCxn id="30" idx="5"/>
                <a:endCxn id="35" idx="2"/>
              </p:cNvCxnSpPr>
              <p:nvPr/>
            </p:nvCxnSpPr>
            <p:spPr>
              <a:xfrm>
                <a:off x="1314443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79FD59D-5B2D-3DBA-28B0-937A689893FD}"/>
                  </a:ext>
                </a:extLst>
              </p:cNvPr>
              <p:cNvCxnSpPr>
                <a:cxnSpLocks/>
                <a:stCxn id="31" idx="6"/>
                <a:endCxn id="33" idx="1"/>
              </p:cNvCxnSpPr>
              <p:nvPr/>
            </p:nvCxnSpPr>
            <p:spPr>
              <a:xfrm>
                <a:off x="2036399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A46E400-F442-9280-5016-1260120C0F08}"/>
                  </a:ext>
                </a:extLst>
              </p:cNvPr>
              <p:cNvCxnSpPr>
                <a:cxnSpLocks/>
                <a:stCxn id="31" idx="5"/>
                <a:endCxn id="34" idx="1"/>
              </p:cNvCxnSpPr>
              <p:nvPr/>
            </p:nvCxnSpPr>
            <p:spPr>
              <a:xfrm>
                <a:off x="1983678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E443A69-F4BD-BE24-6B50-64BAA5D21836}"/>
                  </a:ext>
                </a:extLst>
              </p:cNvPr>
              <p:cNvCxnSpPr>
                <a:cxnSpLocks/>
                <a:stCxn id="32" idx="7"/>
                <a:endCxn id="33" idx="2"/>
              </p:cNvCxnSpPr>
              <p:nvPr/>
            </p:nvCxnSpPr>
            <p:spPr>
              <a:xfrm flipV="1">
                <a:off x="1983678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0522470-AED9-23F9-00B5-43A69E79F29E}"/>
                  </a:ext>
                </a:extLst>
              </p:cNvPr>
              <p:cNvCxnSpPr>
                <a:cxnSpLocks/>
                <a:stCxn id="35" idx="7"/>
                <a:endCxn id="33" idx="3"/>
              </p:cNvCxnSpPr>
              <p:nvPr/>
            </p:nvCxnSpPr>
            <p:spPr>
              <a:xfrm flipV="1">
                <a:off x="1983678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3CBFD2E-6742-9573-5159-094A4FE459D3}"/>
                  </a:ext>
                </a:extLst>
              </p:cNvPr>
              <p:cNvCxnSpPr>
                <a:cxnSpLocks/>
                <a:stCxn id="32" idx="5"/>
                <a:endCxn id="34" idx="2"/>
              </p:cNvCxnSpPr>
              <p:nvPr/>
            </p:nvCxnSpPr>
            <p:spPr>
              <a:xfrm>
                <a:off x="1983678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CF7C3AD-AB66-57C5-D816-A71E77481F6F}"/>
                  </a:ext>
                </a:extLst>
              </p:cNvPr>
              <p:cNvCxnSpPr>
                <a:cxnSpLocks/>
                <a:stCxn id="35" idx="6"/>
                <a:endCxn id="34" idx="3"/>
              </p:cNvCxnSpPr>
              <p:nvPr/>
            </p:nvCxnSpPr>
            <p:spPr>
              <a:xfrm flipV="1">
                <a:off x="2036399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DB67BF2-4CC6-AE8A-0789-FDEBC372220F}"/>
                </a:ext>
              </a:extLst>
            </p:cNvPr>
            <p:cNvSpPr txBox="1"/>
            <p:nvPr/>
          </p:nvSpPr>
          <p:spPr>
            <a:xfrm>
              <a:off x="6664554" y="2088294"/>
              <a:ext cx="2344650" cy="623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任务A模型</a:t>
              </a:r>
              <a:endParaRPr lang="en-CN" sz="16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7927481-8663-18A8-362C-CF2ED9073E8E}"/>
                </a:ext>
              </a:extLst>
            </p:cNvPr>
            <p:cNvGrpSpPr/>
            <p:nvPr/>
          </p:nvGrpSpPr>
          <p:grpSpPr>
            <a:xfrm>
              <a:off x="6987642" y="2989745"/>
              <a:ext cx="1698470" cy="1671964"/>
              <a:chOff x="1007164" y="1110990"/>
              <a:chExt cx="1698470" cy="1671964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E6AEE0F-22E1-157A-39BE-55E43431E4C6}"/>
                  </a:ext>
                </a:extLst>
              </p:cNvPr>
              <p:cNvSpPr/>
              <p:nvPr/>
            </p:nvSpPr>
            <p:spPr>
              <a:xfrm>
                <a:off x="1007164" y="1470990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D240CE8-8C73-5FD4-FE36-FA12C68C0071}"/>
                  </a:ext>
                </a:extLst>
              </p:cNvPr>
              <p:cNvSpPr/>
              <p:nvPr/>
            </p:nvSpPr>
            <p:spPr>
              <a:xfrm>
                <a:off x="1007164" y="2126972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CBCDC32-2367-D52E-C16D-053DEC7006E9}"/>
                  </a:ext>
                </a:extLst>
              </p:cNvPr>
              <p:cNvSpPr/>
              <p:nvPr/>
            </p:nvSpPr>
            <p:spPr>
              <a:xfrm>
                <a:off x="1676399" y="1110990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E3A08FC-CA82-7434-BA64-7CF4E98574FB}"/>
                  </a:ext>
                </a:extLst>
              </p:cNvPr>
              <p:cNvSpPr/>
              <p:nvPr/>
            </p:nvSpPr>
            <p:spPr>
              <a:xfrm>
                <a:off x="1676399" y="1766972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653B442-7EF9-64BF-01C8-7BB38825E058}"/>
                  </a:ext>
                </a:extLst>
              </p:cNvPr>
              <p:cNvSpPr/>
              <p:nvPr/>
            </p:nvSpPr>
            <p:spPr>
              <a:xfrm>
                <a:off x="2345634" y="1470990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EE5DC11-6C3F-2423-F01C-29EBC283B4DE}"/>
                  </a:ext>
                </a:extLst>
              </p:cNvPr>
              <p:cNvSpPr/>
              <p:nvPr/>
            </p:nvSpPr>
            <p:spPr>
              <a:xfrm>
                <a:off x="2345634" y="2126972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C44DAA8-396D-99A8-50BE-4A55B1993234}"/>
                  </a:ext>
                </a:extLst>
              </p:cNvPr>
              <p:cNvSpPr/>
              <p:nvPr/>
            </p:nvSpPr>
            <p:spPr>
              <a:xfrm>
                <a:off x="1676399" y="2422954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6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A64BCA9-8B97-F8E3-6F70-A744C670D126}"/>
                  </a:ext>
                </a:extLst>
              </p:cNvPr>
              <p:cNvCxnSpPr>
                <a:cxnSpLocks/>
                <a:stCxn id="50" idx="7"/>
                <a:endCxn id="52" idx="2"/>
              </p:cNvCxnSpPr>
              <p:nvPr/>
            </p:nvCxnSpPr>
            <p:spPr>
              <a:xfrm flipV="1">
                <a:off x="1314443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1636E5E-2728-A5FF-6397-F066A2F57D68}"/>
                  </a:ext>
                </a:extLst>
              </p:cNvPr>
              <p:cNvCxnSpPr>
                <a:cxnSpLocks/>
                <a:stCxn id="50" idx="6"/>
                <a:endCxn id="53" idx="1"/>
              </p:cNvCxnSpPr>
              <p:nvPr/>
            </p:nvCxnSpPr>
            <p:spPr>
              <a:xfrm>
                <a:off x="1367164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357C177-550F-C362-C9C2-F77B02EA3711}"/>
                  </a:ext>
                </a:extLst>
              </p:cNvPr>
              <p:cNvCxnSpPr>
                <a:cxnSpLocks/>
                <a:stCxn id="50" idx="5"/>
                <a:endCxn id="56" idx="1"/>
              </p:cNvCxnSpPr>
              <p:nvPr/>
            </p:nvCxnSpPr>
            <p:spPr>
              <a:xfrm>
                <a:off x="1314443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29517DF-92F3-F8D9-7ADB-CCE49F023448}"/>
                  </a:ext>
                </a:extLst>
              </p:cNvPr>
              <p:cNvCxnSpPr>
                <a:cxnSpLocks/>
                <a:stCxn id="51" idx="7"/>
                <a:endCxn id="52" idx="3"/>
              </p:cNvCxnSpPr>
              <p:nvPr/>
            </p:nvCxnSpPr>
            <p:spPr>
              <a:xfrm flipV="1">
                <a:off x="1314443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C0CE13F-F738-7B47-90E7-1FE23A33EA09}"/>
                  </a:ext>
                </a:extLst>
              </p:cNvPr>
              <p:cNvCxnSpPr>
                <a:cxnSpLocks/>
                <a:stCxn id="51" idx="6"/>
                <a:endCxn id="53" idx="3"/>
              </p:cNvCxnSpPr>
              <p:nvPr/>
            </p:nvCxnSpPr>
            <p:spPr>
              <a:xfrm flipV="1">
                <a:off x="1367164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CDB145-3F1C-4011-87E8-4E784018DF4E}"/>
                  </a:ext>
                </a:extLst>
              </p:cNvPr>
              <p:cNvCxnSpPr>
                <a:cxnSpLocks/>
                <a:stCxn id="51" idx="5"/>
                <a:endCxn id="56" idx="2"/>
              </p:cNvCxnSpPr>
              <p:nvPr/>
            </p:nvCxnSpPr>
            <p:spPr>
              <a:xfrm>
                <a:off x="1314443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C69EBB-2A72-6396-45DC-682636E1D278}"/>
                  </a:ext>
                </a:extLst>
              </p:cNvPr>
              <p:cNvCxnSpPr>
                <a:cxnSpLocks/>
                <a:stCxn id="52" idx="6"/>
                <a:endCxn id="54" idx="1"/>
              </p:cNvCxnSpPr>
              <p:nvPr/>
            </p:nvCxnSpPr>
            <p:spPr>
              <a:xfrm>
                <a:off x="2036399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772CC8C-62CB-8EAD-D0C3-C3EDF5C17096}"/>
                  </a:ext>
                </a:extLst>
              </p:cNvPr>
              <p:cNvCxnSpPr>
                <a:cxnSpLocks/>
                <a:stCxn id="52" idx="5"/>
                <a:endCxn id="55" idx="1"/>
              </p:cNvCxnSpPr>
              <p:nvPr/>
            </p:nvCxnSpPr>
            <p:spPr>
              <a:xfrm>
                <a:off x="1983678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572E822-E453-928F-2032-9BA355DA5B80}"/>
                  </a:ext>
                </a:extLst>
              </p:cNvPr>
              <p:cNvCxnSpPr>
                <a:cxnSpLocks/>
                <a:stCxn id="53" idx="7"/>
                <a:endCxn id="54" idx="2"/>
              </p:cNvCxnSpPr>
              <p:nvPr/>
            </p:nvCxnSpPr>
            <p:spPr>
              <a:xfrm flipV="1">
                <a:off x="1983678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4255827-CEB7-6DFA-4C81-87CFDD176312}"/>
                  </a:ext>
                </a:extLst>
              </p:cNvPr>
              <p:cNvCxnSpPr>
                <a:cxnSpLocks/>
                <a:stCxn id="56" idx="7"/>
                <a:endCxn id="54" idx="3"/>
              </p:cNvCxnSpPr>
              <p:nvPr/>
            </p:nvCxnSpPr>
            <p:spPr>
              <a:xfrm flipV="1">
                <a:off x="1983678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B0D1C7A-8772-3AA7-585F-9E7ED18743E6}"/>
                  </a:ext>
                </a:extLst>
              </p:cNvPr>
              <p:cNvCxnSpPr>
                <a:cxnSpLocks/>
                <a:stCxn id="53" idx="5"/>
                <a:endCxn id="55" idx="2"/>
              </p:cNvCxnSpPr>
              <p:nvPr/>
            </p:nvCxnSpPr>
            <p:spPr>
              <a:xfrm>
                <a:off x="1983678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F7D95C0-45E8-AC0D-BF80-7EB58F8CCCC4}"/>
                  </a:ext>
                </a:extLst>
              </p:cNvPr>
              <p:cNvCxnSpPr>
                <a:cxnSpLocks/>
                <a:stCxn id="56" idx="6"/>
                <a:endCxn id="55" idx="3"/>
              </p:cNvCxnSpPr>
              <p:nvPr/>
            </p:nvCxnSpPr>
            <p:spPr>
              <a:xfrm flipV="1">
                <a:off x="2036399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D87BC10-7866-9F63-6AAC-81583F47CCF0}"/>
                </a:ext>
              </a:extLst>
            </p:cNvPr>
            <p:cNvSpPr txBox="1"/>
            <p:nvPr/>
          </p:nvSpPr>
          <p:spPr>
            <a:xfrm>
              <a:off x="6664554" y="4785352"/>
              <a:ext cx="2344650" cy="623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任务</a:t>
              </a:r>
              <a:r>
                <a:rPr lang="en-US" altLang="zh-CN" sz="1600" dirty="0" err="1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B</a:t>
              </a:r>
              <a:r>
                <a:rPr lang="en-US" sz="1600" dirty="0" err="1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模型</a:t>
              </a:r>
              <a:endParaRPr lang="en-CN" sz="1600" dirty="0">
                <a:latin typeface="FZLanTingHeiS-R-GB" panose="02000000000000000000" pitchFamily="2" charset="-122"/>
                <a:ea typeface="FZLanTingHeiS-R-GB" panose="02000000000000000000" pitchFamily="2" charset="-122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352AE2D-5626-C4AA-9C46-CE2579DEE846}"/>
                </a:ext>
              </a:extLst>
            </p:cNvPr>
            <p:cNvSpPr/>
            <p:nvPr/>
          </p:nvSpPr>
          <p:spPr>
            <a:xfrm>
              <a:off x="4005487" y="3450233"/>
              <a:ext cx="1841326" cy="87369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在任务B上微调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BC33453-82C5-A07C-CE4B-900EB775802E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2412943" y="1190020"/>
              <a:ext cx="1592544" cy="2043743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84B3F46-A3D9-F93E-7396-7745F66C4F1E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846813" y="1190020"/>
              <a:ext cx="1080000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305C1F3-C40C-6876-E536-AD39003D89C4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2462782" y="3873494"/>
              <a:ext cx="1542705" cy="1358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173E88C-1CD9-2BA4-2A13-5E5488AE21D7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5846813" y="3887078"/>
              <a:ext cx="1080000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E5A86DA-CF90-868E-C0AD-CA3A55AF0C0D}"/>
                </a:ext>
              </a:extLst>
            </p:cNvPr>
            <p:cNvCxnSpPr>
              <a:cxnSpLocks/>
            </p:cNvCxnSpPr>
            <p:nvPr/>
          </p:nvCxnSpPr>
          <p:spPr>
            <a:xfrm>
              <a:off x="2516675" y="4481709"/>
              <a:ext cx="1247469" cy="1186271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BAEAA23-DEA9-AF43-12F1-206B2F2E5B92}"/>
                </a:ext>
              </a:extLst>
            </p:cNvPr>
            <p:cNvCxnSpPr>
              <a:cxnSpLocks/>
            </p:cNvCxnSpPr>
            <p:nvPr/>
          </p:nvCxnSpPr>
          <p:spPr>
            <a:xfrm>
              <a:off x="4926150" y="5508954"/>
              <a:ext cx="0" cy="721353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EAEAC47-71FA-91F6-5AA3-C3138A51DB5D}"/>
                </a:ext>
              </a:extLst>
            </p:cNvPr>
            <p:cNvCxnSpPr>
              <a:cxnSpLocks/>
            </p:cNvCxnSpPr>
            <p:nvPr/>
          </p:nvCxnSpPr>
          <p:spPr>
            <a:xfrm>
              <a:off x="7836877" y="5508954"/>
              <a:ext cx="0" cy="721353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5347073-0150-28D6-0136-50BB27F377C6}"/>
                </a:ext>
              </a:extLst>
            </p:cNvPr>
            <p:cNvSpPr/>
            <p:nvPr/>
          </p:nvSpPr>
          <p:spPr>
            <a:xfrm>
              <a:off x="9779057" y="753175"/>
              <a:ext cx="1841326" cy="87369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在任务A上推理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9C2C20-7EAC-B85B-A63F-1CE0414E8168}"/>
                </a:ext>
              </a:extLst>
            </p:cNvPr>
            <p:cNvSpPr/>
            <p:nvPr/>
          </p:nvSpPr>
          <p:spPr>
            <a:xfrm>
              <a:off x="9779057" y="3450233"/>
              <a:ext cx="1841326" cy="87369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在任务B上推理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9AF0BF2-7C14-4FD0-D6AB-776F514FA0FA}"/>
                </a:ext>
              </a:extLst>
            </p:cNvPr>
            <p:cNvCxnSpPr>
              <a:cxnSpLocks/>
            </p:cNvCxnSpPr>
            <p:nvPr/>
          </p:nvCxnSpPr>
          <p:spPr>
            <a:xfrm>
              <a:off x="10699720" y="5508954"/>
              <a:ext cx="0" cy="721353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99E7FC0-D1B1-7FF7-C5EA-761B79D3763F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8699057" y="1190020"/>
              <a:ext cx="1080000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E77F23C-FBFB-B5D5-EC49-792BB4E04FF1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8699057" y="3887078"/>
              <a:ext cx="1080000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FABE6FEA-144B-787E-75DD-5304F93CDF89}"/>
              </a:ext>
            </a:extLst>
          </p:cNvPr>
          <p:cNvSpPr txBox="1"/>
          <p:nvPr/>
        </p:nvSpPr>
        <p:spPr>
          <a:xfrm>
            <a:off x="2443327" y="496533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传统微调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287E52D-B1A4-606A-3F84-1A6141A93204}"/>
              </a:ext>
            </a:extLst>
          </p:cNvPr>
          <p:cNvGrpSpPr/>
          <p:nvPr/>
        </p:nvGrpSpPr>
        <p:grpSpPr>
          <a:xfrm>
            <a:off x="6501723" y="1466429"/>
            <a:ext cx="5135989" cy="1133346"/>
            <a:chOff x="-77852" y="2989745"/>
            <a:chExt cx="11698235" cy="247001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0F693FD-AC24-ECE3-AA24-E430FD9EAC32}"/>
                </a:ext>
              </a:extLst>
            </p:cNvPr>
            <p:cNvGrpSpPr/>
            <p:nvPr/>
          </p:nvGrpSpPr>
          <p:grpSpPr>
            <a:xfrm>
              <a:off x="714473" y="2989745"/>
              <a:ext cx="1698470" cy="1671964"/>
              <a:chOff x="1007164" y="1110990"/>
              <a:chExt cx="1698470" cy="1671964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B60CD41-B2C1-AE61-9763-5E84EF5D8BD1}"/>
                  </a:ext>
                </a:extLst>
              </p:cNvPr>
              <p:cNvSpPr/>
              <p:nvPr/>
            </p:nvSpPr>
            <p:spPr>
              <a:xfrm>
                <a:off x="1007164" y="1470990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97E69C0-115F-D242-1D8B-D89D7D49BD5C}"/>
                  </a:ext>
                </a:extLst>
              </p:cNvPr>
              <p:cNvSpPr/>
              <p:nvPr/>
            </p:nvSpPr>
            <p:spPr>
              <a:xfrm>
                <a:off x="1007164" y="2126972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8095C57-9615-E1C8-D670-0C894A34CF19}"/>
                  </a:ext>
                </a:extLst>
              </p:cNvPr>
              <p:cNvSpPr/>
              <p:nvPr/>
            </p:nvSpPr>
            <p:spPr>
              <a:xfrm>
                <a:off x="1676399" y="1110990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BD5FB32-C03D-ABC8-E3D5-750A7DB0212B}"/>
                  </a:ext>
                </a:extLst>
              </p:cNvPr>
              <p:cNvSpPr/>
              <p:nvPr/>
            </p:nvSpPr>
            <p:spPr>
              <a:xfrm>
                <a:off x="1676399" y="1766972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CADF896-36A0-F4C2-0D3F-111D4B7EB48E}"/>
                  </a:ext>
                </a:extLst>
              </p:cNvPr>
              <p:cNvSpPr/>
              <p:nvPr/>
            </p:nvSpPr>
            <p:spPr>
              <a:xfrm>
                <a:off x="2345634" y="1470990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5E89ABE-BF0B-FA5F-EC94-2CDFCBEE90A0}"/>
                  </a:ext>
                </a:extLst>
              </p:cNvPr>
              <p:cNvSpPr/>
              <p:nvPr/>
            </p:nvSpPr>
            <p:spPr>
              <a:xfrm>
                <a:off x="2345634" y="2126972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9C6618F-A314-EB6A-2B3F-D3DA2D46D538}"/>
                  </a:ext>
                </a:extLst>
              </p:cNvPr>
              <p:cNvSpPr/>
              <p:nvPr/>
            </p:nvSpPr>
            <p:spPr>
              <a:xfrm>
                <a:off x="1676399" y="2422954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9FB66D4-16FE-1B73-4E19-B873A44DE2C8}"/>
                  </a:ext>
                </a:extLst>
              </p:cNvPr>
              <p:cNvCxnSpPr>
                <a:cxnSpLocks/>
                <a:stCxn id="86" idx="7"/>
                <a:endCxn id="88" idx="2"/>
              </p:cNvCxnSpPr>
              <p:nvPr/>
            </p:nvCxnSpPr>
            <p:spPr>
              <a:xfrm flipV="1">
                <a:off x="1314443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1BB9AFA-3C8E-57F4-8203-AF6647687863}"/>
                  </a:ext>
                </a:extLst>
              </p:cNvPr>
              <p:cNvCxnSpPr>
                <a:cxnSpLocks/>
                <a:stCxn id="86" idx="6"/>
                <a:endCxn id="89" idx="1"/>
              </p:cNvCxnSpPr>
              <p:nvPr/>
            </p:nvCxnSpPr>
            <p:spPr>
              <a:xfrm>
                <a:off x="1367164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8919850-72B8-48F5-7999-6F92CF6B0BE2}"/>
                  </a:ext>
                </a:extLst>
              </p:cNvPr>
              <p:cNvCxnSpPr>
                <a:cxnSpLocks/>
                <a:stCxn id="86" idx="5"/>
                <a:endCxn id="92" idx="1"/>
              </p:cNvCxnSpPr>
              <p:nvPr/>
            </p:nvCxnSpPr>
            <p:spPr>
              <a:xfrm>
                <a:off x="1314443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CF62DC1-C32F-1AD0-0E95-EC9B4AAB6B03}"/>
                  </a:ext>
                </a:extLst>
              </p:cNvPr>
              <p:cNvCxnSpPr>
                <a:cxnSpLocks/>
                <a:stCxn id="87" idx="7"/>
                <a:endCxn id="88" idx="3"/>
              </p:cNvCxnSpPr>
              <p:nvPr/>
            </p:nvCxnSpPr>
            <p:spPr>
              <a:xfrm flipV="1">
                <a:off x="1314443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661E6AB-D8BE-0D4A-F9FA-7D700D9B83CC}"/>
                  </a:ext>
                </a:extLst>
              </p:cNvPr>
              <p:cNvCxnSpPr>
                <a:cxnSpLocks/>
                <a:stCxn id="87" idx="6"/>
                <a:endCxn id="89" idx="3"/>
              </p:cNvCxnSpPr>
              <p:nvPr/>
            </p:nvCxnSpPr>
            <p:spPr>
              <a:xfrm flipV="1">
                <a:off x="1367164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B571269-B025-DAC2-E99F-770A77262FB8}"/>
                  </a:ext>
                </a:extLst>
              </p:cNvPr>
              <p:cNvCxnSpPr>
                <a:cxnSpLocks/>
                <a:stCxn id="87" idx="5"/>
                <a:endCxn id="92" idx="2"/>
              </p:cNvCxnSpPr>
              <p:nvPr/>
            </p:nvCxnSpPr>
            <p:spPr>
              <a:xfrm>
                <a:off x="1314443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21971CD1-276D-0F46-0FB4-FB1540AC7E47}"/>
                  </a:ext>
                </a:extLst>
              </p:cNvPr>
              <p:cNvCxnSpPr>
                <a:cxnSpLocks/>
                <a:stCxn id="88" idx="6"/>
                <a:endCxn id="90" idx="1"/>
              </p:cNvCxnSpPr>
              <p:nvPr/>
            </p:nvCxnSpPr>
            <p:spPr>
              <a:xfrm>
                <a:off x="2036399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B623608-2960-5046-64C3-6DB4E8289B7E}"/>
                  </a:ext>
                </a:extLst>
              </p:cNvPr>
              <p:cNvCxnSpPr>
                <a:cxnSpLocks/>
                <a:stCxn id="88" idx="5"/>
                <a:endCxn id="91" idx="1"/>
              </p:cNvCxnSpPr>
              <p:nvPr/>
            </p:nvCxnSpPr>
            <p:spPr>
              <a:xfrm>
                <a:off x="1983678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851FE5C-22BA-1880-9DFB-E5FB25D3C752}"/>
                  </a:ext>
                </a:extLst>
              </p:cNvPr>
              <p:cNvCxnSpPr>
                <a:cxnSpLocks/>
                <a:stCxn id="89" idx="7"/>
                <a:endCxn id="90" idx="2"/>
              </p:cNvCxnSpPr>
              <p:nvPr/>
            </p:nvCxnSpPr>
            <p:spPr>
              <a:xfrm flipV="1">
                <a:off x="1983678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6C8F78E-FF90-E310-4C0F-9F7A0EE83CE9}"/>
                  </a:ext>
                </a:extLst>
              </p:cNvPr>
              <p:cNvCxnSpPr>
                <a:cxnSpLocks/>
                <a:stCxn id="92" idx="7"/>
                <a:endCxn id="90" idx="3"/>
              </p:cNvCxnSpPr>
              <p:nvPr/>
            </p:nvCxnSpPr>
            <p:spPr>
              <a:xfrm flipV="1">
                <a:off x="1983678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3E867FB-708C-7DC3-E26D-FA967E1CAF0A}"/>
                  </a:ext>
                </a:extLst>
              </p:cNvPr>
              <p:cNvCxnSpPr>
                <a:cxnSpLocks/>
                <a:stCxn id="89" idx="5"/>
                <a:endCxn id="91" idx="2"/>
              </p:cNvCxnSpPr>
              <p:nvPr/>
            </p:nvCxnSpPr>
            <p:spPr>
              <a:xfrm>
                <a:off x="1983678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0D31BFB-A008-5DF8-448F-453F02FF46A6}"/>
                  </a:ext>
                </a:extLst>
              </p:cNvPr>
              <p:cNvCxnSpPr>
                <a:cxnSpLocks/>
                <a:stCxn id="92" idx="6"/>
                <a:endCxn id="91" idx="3"/>
              </p:cNvCxnSpPr>
              <p:nvPr/>
            </p:nvCxnSpPr>
            <p:spPr>
              <a:xfrm flipV="1">
                <a:off x="2036399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CAE6D23-56CE-0CA6-0DBC-1E530021E42E}"/>
                </a:ext>
              </a:extLst>
            </p:cNvPr>
            <p:cNvSpPr txBox="1"/>
            <p:nvPr/>
          </p:nvSpPr>
          <p:spPr>
            <a:xfrm>
              <a:off x="-77852" y="4788988"/>
              <a:ext cx="3283120" cy="670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预训练语言模型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5772FA1-DB73-B490-FCA7-BB255475BE63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2462782" y="3873494"/>
              <a:ext cx="7316275" cy="1358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600058D-9B2D-EA1E-D7AD-67B47B438434}"/>
                </a:ext>
              </a:extLst>
            </p:cNvPr>
            <p:cNvSpPr/>
            <p:nvPr/>
          </p:nvSpPr>
          <p:spPr>
            <a:xfrm>
              <a:off x="9779057" y="3450233"/>
              <a:ext cx="1841326" cy="87369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2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在各种任务上推理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27B88E-CA21-362C-794F-FC67A0B2E633}"/>
                </a:ext>
              </a:extLst>
            </p:cNvPr>
            <p:cNvSpPr txBox="1"/>
            <p:nvPr/>
          </p:nvSpPr>
          <p:spPr>
            <a:xfrm>
              <a:off x="5010723" y="3154261"/>
              <a:ext cx="1647402" cy="670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提示词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187B3DCE-A30B-54A1-2DA9-20C7C32F422E}"/>
              </a:ext>
            </a:extLst>
          </p:cNvPr>
          <p:cNvSpPr txBox="1"/>
          <p:nvPr/>
        </p:nvSpPr>
        <p:spPr>
          <a:xfrm>
            <a:off x="8374278" y="2556038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提示学习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B695A11-6D74-8619-6DD1-B630F219F8CC}"/>
              </a:ext>
            </a:extLst>
          </p:cNvPr>
          <p:cNvGrpSpPr/>
          <p:nvPr/>
        </p:nvGrpSpPr>
        <p:grpSpPr>
          <a:xfrm>
            <a:off x="6501723" y="3694582"/>
            <a:ext cx="5135989" cy="1196515"/>
            <a:chOff x="-77852" y="2989745"/>
            <a:chExt cx="11698235" cy="242233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2FBB520-CB36-2E85-39C0-EDEF24C11F9B}"/>
                </a:ext>
              </a:extLst>
            </p:cNvPr>
            <p:cNvGrpSpPr/>
            <p:nvPr/>
          </p:nvGrpSpPr>
          <p:grpSpPr>
            <a:xfrm>
              <a:off x="714473" y="2989745"/>
              <a:ext cx="1698470" cy="1671964"/>
              <a:chOff x="1007164" y="1110990"/>
              <a:chExt cx="1698470" cy="1671964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7E9A8F0-A9A2-6272-182A-55422E40B377}"/>
                  </a:ext>
                </a:extLst>
              </p:cNvPr>
              <p:cNvSpPr/>
              <p:nvPr/>
            </p:nvSpPr>
            <p:spPr>
              <a:xfrm>
                <a:off x="1007164" y="1470990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2624424-65B7-BA03-37E9-B2BB1B37834C}"/>
                  </a:ext>
                </a:extLst>
              </p:cNvPr>
              <p:cNvSpPr/>
              <p:nvPr/>
            </p:nvSpPr>
            <p:spPr>
              <a:xfrm>
                <a:off x="1007164" y="2126972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7382EE0-9829-CF99-44EF-68CE5B0C7E9A}"/>
                  </a:ext>
                </a:extLst>
              </p:cNvPr>
              <p:cNvSpPr/>
              <p:nvPr/>
            </p:nvSpPr>
            <p:spPr>
              <a:xfrm>
                <a:off x="1676399" y="1110990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3FE321A-901E-3EA5-8259-2CC643AEBBCD}"/>
                  </a:ext>
                </a:extLst>
              </p:cNvPr>
              <p:cNvSpPr/>
              <p:nvPr/>
            </p:nvSpPr>
            <p:spPr>
              <a:xfrm>
                <a:off x="1676399" y="1766972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F92BE988-5773-043B-F54F-80E15837FE1F}"/>
                  </a:ext>
                </a:extLst>
              </p:cNvPr>
              <p:cNvSpPr/>
              <p:nvPr/>
            </p:nvSpPr>
            <p:spPr>
              <a:xfrm>
                <a:off x="2345634" y="1470990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11C6B9A-E997-7220-F857-BF1E6B155AFC}"/>
                  </a:ext>
                </a:extLst>
              </p:cNvPr>
              <p:cNvSpPr/>
              <p:nvPr/>
            </p:nvSpPr>
            <p:spPr>
              <a:xfrm>
                <a:off x="2345634" y="2126972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1D43FC8-C81D-A507-E6C6-6DCEC1BBC5A4}"/>
                  </a:ext>
                </a:extLst>
              </p:cNvPr>
              <p:cNvSpPr/>
              <p:nvPr/>
            </p:nvSpPr>
            <p:spPr>
              <a:xfrm>
                <a:off x="1676399" y="2422954"/>
                <a:ext cx="360000" cy="360000"/>
              </a:xfrm>
              <a:prstGeom prst="ellipse">
                <a:avLst/>
              </a:prstGeom>
              <a:ln w="28575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9CDF8618-A69D-76C6-14B6-8CBC0B3F34E2}"/>
                  </a:ext>
                </a:extLst>
              </p:cNvPr>
              <p:cNvCxnSpPr>
                <a:cxnSpLocks/>
                <a:stCxn id="112" idx="7"/>
                <a:endCxn id="114" idx="2"/>
              </p:cNvCxnSpPr>
              <p:nvPr/>
            </p:nvCxnSpPr>
            <p:spPr>
              <a:xfrm flipV="1">
                <a:off x="1314443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C5D9AA3-416D-E235-639F-14F168932CC2}"/>
                  </a:ext>
                </a:extLst>
              </p:cNvPr>
              <p:cNvCxnSpPr>
                <a:cxnSpLocks/>
                <a:stCxn id="112" idx="6"/>
                <a:endCxn id="115" idx="1"/>
              </p:cNvCxnSpPr>
              <p:nvPr/>
            </p:nvCxnSpPr>
            <p:spPr>
              <a:xfrm>
                <a:off x="1367164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303FF93-D43E-27B7-8DA9-0721DD4B3FDE}"/>
                  </a:ext>
                </a:extLst>
              </p:cNvPr>
              <p:cNvCxnSpPr>
                <a:cxnSpLocks/>
                <a:stCxn id="112" idx="5"/>
                <a:endCxn id="118" idx="1"/>
              </p:cNvCxnSpPr>
              <p:nvPr/>
            </p:nvCxnSpPr>
            <p:spPr>
              <a:xfrm>
                <a:off x="1314443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2F1FE89-F26B-58B4-FEC0-90C2AAD4E87B}"/>
                  </a:ext>
                </a:extLst>
              </p:cNvPr>
              <p:cNvCxnSpPr>
                <a:cxnSpLocks/>
                <a:stCxn id="113" idx="7"/>
                <a:endCxn id="114" idx="3"/>
              </p:cNvCxnSpPr>
              <p:nvPr/>
            </p:nvCxnSpPr>
            <p:spPr>
              <a:xfrm flipV="1">
                <a:off x="1314443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88462CD-308C-7FA6-C30B-B8689F90CC4E}"/>
                  </a:ext>
                </a:extLst>
              </p:cNvPr>
              <p:cNvCxnSpPr>
                <a:cxnSpLocks/>
                <a:stCxn id="113" idx="6"/>
                <a:endCxn id="115" idx="3"/>
              </p:cNvCxnSpPr>
              <p:nvPr/>
            </p:nvCxnSpPr>
            <p:spPr>
              <a:xfrm flipV="1">
                <a:off x="1367164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03A226B-9866-AF68-C2A3-7E98432FBBC9}"/>
                  </a:ext>
                </a:extLst>
              </p:cNvPr>
              <p:cNvCxnSpPr>
                <a:cxnSpLocks/>
                <a:stCxn id="113" idx="5"/>
                <a:endCxn id="118" idx="2"/>
              </p:cNvCxnSpPr>
              <p:nvPr/>
            </p:nvCxnSpPr>
            <p:spPr>
              <a:xfrm>
                <a:off x="1314443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DF598CA-2903-B194-4155-F9E9A3F35B32}"/>
                  </a:ext>
                </a:extLst>
              </p:cNvPr>
              <p:cNvCxnSpPr>
                <a:cxnSpLocks/>
                <a:stCxn id="114" idx="6"/>
                <a:endCxn id="116" idx="1"/>
              </p:cNvCxnSpPr>
              <p:nvPr/>
            </p:nvCxnSpPr>
            <p:spPr>
              <a:xfrm>
                <a:off x="2036399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0110258-891D-70F7-1382-0217CF805DA9}"/>
                  </a:ext>
                </a:extLst>
              </p:cNvPr>
              <p:cNvCxnSpPr>
                <a:cxnSpLocks/>
                <a:stCxn id="114" idx="5"/>
                <a:endCxn id="117" idx="1"/>
              </p:cNvCxnSpPr>
              <p:nvPr/>
            </p:nvCxnSpPr>
            <p:spPr>
              <a:xfrm>
                <a:off x="1983678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C303E39-A301-46FB-D444-DF67D34E86E3}"/>
                  </a:ext>
                </a:extLst>
              </p:cNvPr>
              <p:cNvCxnSpPr>
                <a:cxnSpLocks/>
                <a:stCxn id="115" idx="7"/>
                <a:endCxn id="116" idx="2"/>
              </p:cNvCxnSpPr>
              <p:nvPr/>
            </p:nvCxnSpPr>
            <p:spPr>
              <a:xfrm flipV="1">
                <a:off x="1983678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331ADE6-0A63-2C50-3D87-AF5DAA23F49F}"/>
                  </a:ext>
                </a:extLst>
              </p:cNvPr>
              <p:cNvCxnSpPr>
                <a:cxnSpLocks/>
                <a:stCxn id="118" idx="7"/>
                <a:endCxn id="116" idx="3"/>
              </p:cNvCxnSpPr>
              <p:nvPr/>
            </p:nvCxnSpPr>
            <p:spPr>
              <a:xfrm flipV="1">
                <a:off x="1983678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2B39C85-B9F8-DB31-B873-8E15C4D06129}"/>
                  </a:ext>
                </a:extLst>
              </p:cNvPr>
              <p:cNvCxnSpPr>
                <a:cxnSpLocks/>
                <a:stCxn id="115" idx="5"/>
                <a:endCxn id="117" idx="2"/>
              </p:cNvCxnSpPr>
              <p:nvPr/>
            </p:nvCxnSpPr>
            <p:spPr>
              <a:xfrm>
                <a:off x="1983678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D1B960C-1D5D-015E-D2A6-47DB714B733C}"/>
                  </a:ext>
                </a:extLst>
              </p:cNvPr>
              <p:cNvCxnSpPr>
                <a:cxnSpLocks/>
                <a:stCxn id="118" idx="6"/>
                <a:endCxn id="117" idx="3"/>
              </p:cNvCxnSpPr>
              <p:nvPr/>
            </p:nvCxnSpPr>
            <p:spPr>
              <a:xfrm flipV="1">
                <a:off x="2036399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A8E7CFA-E030-BCFB-584F-CD545EBC9024}"/>
                </a:ext>
              </a:extLst>
            </p:cNvPr>
            <p:cNvSpPr txBox="1"/>
            <p:nvPr/>
          </p:nvSpPr>
          <p:spPr>
            <a:xfrm>
              <a:off x="-77852" y="4788988"/>
              <a:ext cx="3283120" cy="6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预训练语言模型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2A0C6812-C670-3FF1-93DC-F840377CAC59}"/>
                </a:ext>
              </a:extLst>
            </p:cNvPr>
            <p:cNvGrpSpPr/>
            <p:nvPr/>
          </p:nvGrpSpPr>
          <p:grpSpPr>
            <a:xfrm>
              <a:off x="6987642" y="2989745"/>
              <a:ext cx="1698470" cy="1671964"/>
              <a:chOff x="1007164" y="1110990"/>
              <a:chExt cx="1698470" cy="1671964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4A2699F-FC5A-B5A8-FFDB-5DC31B2335E8}"/>
                  </a:ext>
                </a:extLst>
              </p:cNvPr>
              <p:cNvSpPr/>
              <p:nvPr/>
            </p:nvSpPr>
            <p:spPr>
              <a:xfrm>
                <a:off x="1007164" y="1470990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1FE8F5BA-23AE-28B6-BC0D-6A5B4C88AA38}"/>
                  </a:ext>
                </a:extLst>
              </p:cNvPr>
              <p:cNvSpPr/>
              <p:nvPr/>
            </p:nvSpPr>
            <p:spPr>
              <a:xfrm>
                <a:off x="1007164" y="2126972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2B22DC2-4382-0BCE-F15D-61DAA2401257}"/>
                  </a:ext>
                </a:extLst>
              </p:cNvPr>
              <p:cNvSpPr/>
              <p:nvPr/>
            </p:nvSpPr>
            <p:spPr>
              <a:xfrm>
                <a:off x="1676399" y="1110990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5AF4EFB-0FAB-E5B3-18AF-72D2B0C0AA92}"/>
                  </a:ext>
                </a:extLst>
              </p:cNvPr>
              <p:cNvSpPr/>
              <p:nvPr/>
            </p:nvSpPr>
            <p:spPr>
              <a:xfrm>
                <a:off x="1676399" y="1766972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80938E07-FAFC-199B-0F80-D1C955D8B24F}"/>
                  </a:ext>
                </a:extLst>
              </p:cNvPr>
              <p:cNvSpPr/>
              <p:nvPr/>
            </p:nvSpPr>
            <p:spPr>
              <a:xfrm>
                <a:off x="2345634" y="1470990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D5E0D469-902D-4BC0-AD27-6B20127EC374}"/>
                  </a:ext>
                </a:extLst>
              </p:cNvPr>
              <p:cNvSpPr/>
              <p:nvPr/>
            </p:nvSpPr>
            <p:spPr>
              <a:xfrm>
                <a:off x="2345634" y="2126972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466FD12-8ED8-F74C-F6F5-058A38426B63}"/>
                  </a:ext>
                </a:extLst>
              </p:cNvPr>
              <p:cNvSpPr/>
              <p:nvPr/>
            </p:nvSpPr>
            <p:spPr>
              <a:xfrm>
                <a:off x="1676399" y="2422954"/>
                <a:ext cx="360000" cy="360000"/>
              </a:xfrm>
              <a:prstGeom prst="ellips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 sz="1400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DD45049-0395-691C-84AB-1DDD6C2D10BD}"/>
                  </a:ext>
                </a:extLst>
              </p:cNvPr>
              <p:cNvCxnSpPr>
                <a:cxnSpLocks/>
                <a:stCxn id="133" idx="7"/>
                <a:endCxn id="135" idx="2"/>
              </p:cNvCxnSpPr>
              <p:nvPr/>
            </p:nvCxnSpPr>
            <p:spPr>
              <a:xfrm flipV="1">
                <a:off x="1314443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BFD7738-EDA2-2989-251B-BA1A83F07B15}"/>
                  </a:ext>
                </a:extLst>
              </p:cNvPr>
              <p:cNvCxnSpPr>
                <a:cxnSpLocks/>
                <a:stCxn id="133" idx="6"/>
                <a:endCxn id="136" idx="1"/>
              </p:cNvCxnSpPr>
              <p:nvPr/>
            </p:nvCxnSpPr>
            <p:spPr>
              <a:xfrm>
                <a:off x="1367164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00E75B4-1F71-C710-62A7-76596A3A5470}"/>
                  </a:ext>
                </a:extLst>
              </p:cNvPr>
              <p:cNvCxnSpPr>
                <a:cxnSpLocks/>
                <a:stCxn id="133" idx="5"/>
                <a:endCxn id="139" idx="1"/>
              </p:cNvCxnSpPr>
              <p:nvPr/>
            </p:nvCxnSpPr>
            <p:spPr>
              <a:xfrm>
                <a:off x="1314443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34ECB6D-87FF-62BB-D37F-59DD315BD5FB}"/>
                  </a:ext>
                </a:extLst>
              </p:cNvPr>
              <p:cNvCxnSpPr>
                <a:cxnSpLocks/>
                <a:stCxn id="134" idx="7"/>
                <a:endCxn id="135" idx="3"/>
              </p:cNvCxnSpPr>
              <p:nvPr/>
            </p:nvCxnSpPr>
            <p:spPr>
              <a:xfrm flipV="1">
                <a:off x="1314443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D8CA34CC-C2B1-AFAA-F865-E53293FF8BCC}"/>
                  </a:ext>
                </a:extLst>
              </p:cNvPr>
              <p:cNvCxnSpPr>
                <a:cxnSpLocks/>
                <a:stCxn id="134" idx="6"/>
                <a:endCxn id="136" idx="3"/>
              </p:cNvCxnSpPr>
              <p:nvPr/>
            </p:nvCxnSpPr>
            <p:spPr>
              <a:xfrm flipV="1">
                <a:off x="1367164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31E6EA65-4D03-5776-F585-423BE470CA9B}"/>
                  </a:ext>
                </a:extLst>
              </p:cNvPr>
              <p:cNvCxnSpPr>
                <a:cxnSpLocks/>
                <a:stCxn id="134" idx="5"/>
                <a:endCxn id="139" idx="2"/>
              </p:cNvCxnSpPr>
              <p:nvPr/>
            </p:nvCxnSpPr>
            <p:spPr>
              <a:xfrm>
                <a:off x="1314443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04DC68A-152E-0588-4BD9-F46499D22E34}"/>
                  </a:ext>
                </a:extLst>
              </p:cNvPr>
              <p:cNvCxnSpPr>
                <a:cxnSpLocks/>
                <a:stCxn id="135" idx="6"/>
                <a:endCxn id="137" idx="1"/>
              </p:cNvCxnSpPr>
              <p:nvPr/>
            </p:nvCxnSpPr>
            <p:spPr>
              <a:xfrm>
                <a:off x="2036399" y="1290990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C964F45-81B4-054E-630C-2BA62890EA0B}"/>
                  </a:ext>
                </a:extLst>
              </p:cNvPr>
              <p:cNvCxnSpPr>
                <a:cxnSpLocks/>
                <a:stCxn id="135" idx="5"/>
                <a:endCxn id="138" idx="1"/>
              </p:cNvCxnSpPr>
              <p:nvPr/>
            </p:nvCxnSpPr>
            <p:spPr>
              <a:xfrm>
                <a:off x="1983678" y="1418269"/>
                <a:ext cx="414677" cy="761424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19C75E6-2E9B-8008-60A8-4244338F1E57}"/>
                  </a:ext>
                </a:extLst>
              </p:cNvPr>
              <p:cNvCxnSpPr>
                <a:cxnSpLocks/>
                <a:stCxn id="136" idx="7"/>
                <a:endCxn id="137" idx="2"/>
              </p:cNvCxnSpPr>
              <p:nvPr/>
            </p:nvCxnSpPr>
            <p:spPr>
              <a:xfrm flipV="1">
                <a:off x="1983678" y="1650990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165E172A-0F4A-03BC-9D3E-B0648430DECE}"/>
                  </a:ext>
                </a:extLst>
              </p:cNvPr>
              <p:cNvCxnSpPr>
                <a:cxnSpLocks/>
                <a:stCxn id="139" idx="7"/>
                <a:endCxn id="137" idx="3"/>
              </p:cNvCxnSpPr>
              <p:nvPr/>
            </p:nvCxnSpPr>
            <p:spPr>
              <a:xfrm flipV="1">
                <a:off x="1983678" y="1778269"/>
                <a:ext cx="414677" cy="697406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21C0C99-B256-D0A7-313B-1746505ADE13}"/>
                  </a:ext>
                </a:extLst>
              </p:cNvPr>
              <p:cNvCxnSpPr>
                <a:cxnSpLocks/>
                <a:stCxn id="136" idx="5"/>
                <a:endCxn id="138" idx="2"/>
              </p:cNvCxnSpPr>
              <p:nvPr/>
            </p:nvCxnSpPr>
            <p:spPr>
              <a:xfrm>
                <a:off x="1983678" y="2074251"/>
                <a:ext cx="361956" cy="232721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DB9AD35-93CC-895D-1F28-DC09CF8A9310}"/>
                  </a:ext>
                </a:extLst>
              </p:cNvPr>
              <p:cNvCxnSpPr>
                <a:cxnSpLocks/>
                <a:stCxn id="139" idx="6"/>
                <a:endCxn id="138" idx="3"/>
              </p:cNvCxnSpPr>
              <p:nvPr/>
            </p:nvCxnSpPr>
            <p:spPr>
              <a:xfrm flipV="1">
                <a:off x="2036399" y="2434251"/>
                <a:ext cx="361956" cy="168703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ED75C3A-0D74-6614-AA26-7B13A1F9C518}"/>
                </a:ext>
              </a:extLst>
            </p:cNvPr>
            <p:cNvSpPr/>
            <p:nvPr/>
          </p:nvSpPr>
          <p:spPr>
            <a:xfrm>
              <a:off x="3571905" y="3450234"/>
              <a:ext cx="2625312" cy="87369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2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在多种任务上</a:t>
              </a:r>
            </a:p>
            <a:p>
              <a:pPr algn="ctr"/>
              <a:r>
                <a:rPr lang="en-CN" sz="12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指令微调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B74CBEC5-11FF-D337-1A63-C0A63D9B0A87}"/>
                </a:ext>
              </a:extLst>
            </p:cNvPr>
            <p:cNvCxnSpPr>
              <a:cxnSpLocks/>
              <a:endCxn id="152" idx="1"/>
            </p:cNvCxnSpPr>
            <p:nvPr/>
          </p:nvCxnSpPr>
          <p:spPr>
            <a:xfrm>
              <a:off x="2462782" y="3873494"/>
              <a:ext cx="1109123" cy="1358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8860E2F0-2A2D-F488-617E-4C94DE2AC532}"/>
                </a:ext>
              </a:extLst>
            </p:cNvPr>
            <p:cNvCxnSpPr>
              <a:cxnSpLocks/>
              <a:stCxn id="152" idx="3"/>
            </p:cNvCxnSpPr>
            <p:nvPr/>
          </p:nvCxnSpPr>
          <p:spPr>
            <a:xfrm>
              <a:off x="6197217" y="3887079"/>
              <a:ext cx="729597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323B600-9288-57B3-9896-1967FB86BA88}"/>
                </a:ext>
              </a:extLst>
            </p:cNvPr>
            <p:cNvSpPr/>
            <p:nvPr/>
          </p:nvSpPr>
          <p:spPr>
            <a:xfrm>
              <a:off x="9779057" y="3450233"/>
              <a:ext cx="1841326" cy="87369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2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在各种任务上推理</a:t>
              </a: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D2A744F5-05A1-8B88-E2D7-A9A205F00506}"/>
                </a:ext>
              </a:extLst>
            </p:cNvPr>
            <p:cNvCxnSpPr>
              <a:cxnSpLocks/>
              <a:endCxn id="155" idx="1"/>
            </p:cNvCxnSpPr>
            <p:nvPr/>
          </p:nvCxnSpPr>
          <p:spPr>
            <a:xfrm>
              <a:off x="8699057" y="3887078"/>
              <a:ext cx="1080000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270B2B-07F9-E40A-3B46-273B79A07915}"/>
                </a:ext>
              </a:extLst>
            </p:cNvPr>
            <p:cNvSpPr txBox="1"/>
            <p:nvPr/>
          </p:nvSpPr>
          <p:spPr>
            <a:xfrm>
              <a:off x="6399784" y="4788988"/>
              <a:ext cx="2874191" cy="6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N" sz="1400" dirty="0">
                  <a:latin typeface="FZLanTingHeiS-R-GB" panose="02000000000000000000" pitchFamily="2" charset="-122"/>
                  <a:ea typeface="FZLanTingHeiS-R-GB" panose="02000000000000000000" pitchFamily="2" charset="-122"/>
                </a:rPr>
                <a:t>指令微调模型</a:t>
              </a: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CFE85AF8-4953-328B-5008-F2FE52FA534A}"/>
              </a:ext>
            </a:extLst>
          </p:cNvPr>
          <p:cNvSpPr txBox="1"/>
          <p:nvPr/>
        </p:nvSpPr>
        <p:spPr>
          <a:xfrm>
            <a:off x="8373883" y="4961540"/>
            <a:ext cx="174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指令微调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58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5B9D0E-41E8-720C-874E-8F251EA9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713B4-E994-9C8B-8E25-747BFAE4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A58CF8-965F-4485-B94A-DB8D4358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指令数据格式</a:t>
            </a:r>
            <a:endParaRPr lang="en-C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4B357-517E-6B8C-78CD-801BC8E7D9E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6437426" cy="53101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Instruction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描述模型需要执行的指令内容</a:t>
            </a:r>
          </a:p>
          <a:p>
            <a:pPr>
              <a:lnSpc>
                <a:spcPct val="150000"/>
              </a:lnSpc>
            </a:pPr>
            <a:r>
              <a:rPr lang="en-US" dirty="0"/>
              <a:t>Input（</a:t>
            </a:r>
            <a:r>
              <a:rPr lang="zh-CN" altLang="en-US" dirty="0"/>
              <a:t>可选）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任务上下文或输入信息，例如当指令是“对文章进行总结”，则</a:t>
            </a:r>
            <a:r>
              <a:rPr lang="en-US" dirty="0"/>
              <a:t>input</a:t>
            </a:r>
            <a:r>
              <a:rPr lang="zh-CN" altLang="en-US" dirty="0"/>
              <a:t>是文章内容</a:t>
            </a:r>
          </a:p>
          <a:p>
            <a:pPr>
              <a:lnSpc>
                <a:spcPct val="150000"/>
              </a:lnSpc>
            </a:pPr>
            <a:r>
              <a:rPr lang="en-US" dirty="0"/>
              <a:t>Output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由</a:t>
            </a:r>
            <a:r>
              <a:rPr lang="en-US" dirty="0"/>
              <a:t>text-davinci-003</a:t>
            </a:r>
            <a:r>
              <a:rPr lang="zh-CN" altLang="en-US" dirty="0"/>
              <a:t>生成的针对指令的回复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8C5A9-F221-1AD1-8E68-AAB7ECC5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214" y="1274759"/>
            <a:ext cx="4531884" cy="250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1107C-6E50-DD5C-30DE-6129DFB12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14" y="4018961"/>
            <a:ext cx="4531884" cy="190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39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0BDCE-748D-7BFA-742B-2CBC5116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F3400-3627-3B9B-1C26-C6AE74E1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D41B3-9567-D384-E165-1FE529C8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代表性指令微调数据集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CEFEC2-CE83-86D4-9FE5-C09557D7EC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E4CD9-9887-3B21-F691-1A907BCE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10146"/>
            <a:ext cx="7772400" cy="283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6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32684-CE34-AA30-D017-9771C5C1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69BDF0-2009-0217-FFA4-4C078ADC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64F643-FC54-8C4D-9B73-157828F7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指令微调的优缺点</a:t>
            </a:r>
            <a:endParaRPr lang="en-C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FAAAAE-7AB4-7250-6B58-868F54FD771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CN" dirty="0"/>
              <a:t>优点</a:t>
            </a:r>
          </a:p>
          <a:p>
            <a:pPr lvl="1">
              <a:lnSpc>
                <a:spcPct val="150000"/>
              </a:lnSpc>
            </a:pPr>
            <a:r>
              <a:rPr lang="en-CN" dirty="0"/>
              <a:t>方法简单直接</a:t>
            </a:r>
          </a:p>
          <a:p>
            <a:pPr lvl="1">
              <a:lnSpc>
                <a:spcPct val="150000"/>
              </a:lnSpc>
            </a:pPr>
            <a:r>
              <a:rPr lang="en-CN" dirty="0"/>
              <a:t>能泛化到未见任务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缺点</a:t>
            </a:r>
            <a:endParaRPr lang="en-CN" dirty="0"/>
          </a:p>
          <a:p>
            <a:pPr lvl="1">
              <a:lnSpc>
                <a:spcPct val="150000"/>
              </a:lnSpc>
            </a:pPr>
            <a:r>
              <a:rPr lang="en-CN" dirty="0"/>
              <a:t>数据收集代价高昂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语言模型的目标和人类的偏好不匹配</a:t>
            </a:r>
            <a:endParaRPr lang="en-CN" dirty="0"/>
          </a:p>
          <a:p>
            <a:pPr lvl="2">
              <a:lnSpc>
                <a:spcPct val="150000"/>
              </a:lnSpc>
            </a:pPr>
            <a:r>
              <a:rPr lang="en-CN" dirty="0"/>
              <a:t>很多任务没有标准答案</a:t>
            </a:r>
            <a:r>
              <a:rPr lang="zh-CN" altLang="en-US" dirty="0"/>
              <a:t>，如对话、文本生成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语言模型等价看待每个</a:t>
            </a:r>
            <a:r>
              <a:rPr lang="en-US" altLang="zh-CN" dirty="0"/>
              <a:t>token</a:t>
            </a:r>
            <a:r>
              <a:rPr lang="zh-CN" altLang="en-US" dirty="0"/>
              <a:t>的错误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4310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25B34-A6BF-BCA4-AA5D-A58610461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A0BCD-BCC3-F5B0-4327-E7DB6B57E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614765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基于提示的推断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F2B81-67FE-6700-1038-821EA84A412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293962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1FC74-FDE5-0D43-1168-C6366517697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1738384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多任务指令微调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330E36-F219-D901-6A52-68B0A9416EA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1417581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8DFA82-9AC0-9C56-1A9C-FCA7E926C33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2862003"/>
            <a:ext cx="5167298" cy="453113"/>
          </a:xfrm>
        </p:spPr>
        <p:txBody>
          <a:bodyPr/>
          <a:lstStyle/>
          <a:p>
            <a:r>
              <a:rPr lang="zh-CN" altLang="en-US" dirty="0"/>
              <a:t>基于人类反馈的强化学习</a:t>
            </a:r>
            <a:endParaRPr lang="en-CN" altLang="zh-C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AFE11E-05C2-4F69-65FC-D6CE36F91DA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2541200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A79431-400A-8484-1F2B-8BB3D23FA14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3985622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参数高效精调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45EDA2-66A4-3DC6-ACE3-BD67D671B0B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3664819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9F0F4C2-B204-6D7C-8D8A-DB3B7E3BED53}"/>
              </a:ext>
            </a:extLst>
          </p:cNvPr>
          <p:cNvSpPr txBox="1">
            <a:spLocks/>
          </p:cNvSpPr>
          <p:nvPr/>
        </p:nvSpPr>
        <p:spPr>
          <a:xfrm>
            <a:off x="4794749" y="510924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大语言模型的中文适配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4772F1C-951C-44AF-AABB-BFC5B9EF22A8}"/>
              </a:ext>
            </a:extLst>
          </p:cNvPr>
          <p:cNvSpPr txBox="1">
            <a:spLocks/>
          </p:cNvSpPr>
          <p:nvPr/>
        </p:nvSpPr>
        <p:spPr>
          <a:xfrm>
            <a:off x="3842413" y="478843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C4A1322-1AFE-F6DA-491F-684A6A3069E5}"/>
              </a:ext>
            </a:extLst>
          </p:cNvPr>
          <p:cNvSpPr txBox="1">
            <a:spLocks/>
          </p:cNvSpPr>
          <p:nvPr/>
        </p:nvSpPr>
        <p:spPr>
          <a:xfrm>
            <a:off x="4794749" y="614358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大语言模型压缩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C7B491D-4CDE-6E97-49A5-AB9971CC3FBB}"/>
              </a:ext>
            </a:extLst>
          </p:cNvPr>
          <p:cNvSpPr txBox="1">
            <a:spLocks/>
          </p:cNvSpPr>
          <p:nvPr/>
        </p:nvSpPr>
        <p:spPr>
          <a:xfrm>
            <a:off x="3842413" y="582277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41356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38647-007E-8BB2-C8D8-44AEFC36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EFA5C-43B5-1FE7-F1E7-674426C0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8646159" cy="481783"/>
          </a:xfrm>
        </p:spPr>
        <p:txBody>
          <a:bodyPr/>
          <a:lstStyle/>
          <a:p>
            <a:r>
              <a:rPr lang="en-US" dirty="0" err="1"/>
              <a:t>人类反馈强化学习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39B51-65B4-ECDC-FB9A-C13E7C7B99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RLHF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Reinforcement Learning from Human Feedback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CN">
                <a:latin typeface="Microsoft YaHei" panose="020B0503020204020204" pitchFamily="34" charset="-122"/>
                <a:ea typeface="Microsoft YaHei" panose="020B0503020204020204" pitchFamily="34" charset="-122"/>
              </a:rPr>
              <a:t>奖励模型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强化学习</a:t>
            </a:r>
            <a:endParaRPr lang="en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4" name="Picture 6" descr="Illustrating Reinforcement Learning from Human Feedback (RLHF)">
            <a:extLst>
              <a:ext uri="{FF2B5EF4-FFF2-40B4-BE49-F238E27FC236}">
                <a16:creationId xmlns:a16="http://schemas.microsoft.com/office/drawing/2014/main" id="{FEE01ADE-C16F-2EA3-BD87-A2788F27B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5641" y="2236734"/>
            <a:ext cx="4795752" cy="362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85E7078-BCCA-839C-B613-78018C8EF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4708" y="2236735"/>
            <a:ext cx="4248266" cy="362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2C986-4FEE-4E97-2576-9E6FF0BC7A46}"/>
              </a:ext>
            </a:extLst>
          </p:cNvPr>
          <p:cNvSpPr txBox="1"/>
          <p:nvPr/>
        </p:nvSpPr>
        <p:spPr>
          <a:xfrm>
            <a:off x="8472056" y="6192082"/>
            <a:ext cx="3438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>
                <a:hlinkClick r:id="rId4"/>
              </a:rPr>
              <a:t>https://huggingface.co/blog/rlhf</a:t>
            </a:r>
            <a:r>
              <a:rPr lang="zh-CN" altLang="en-US"/>
              <a:t> 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C26B2-E3A2-598D-15EA-084E2FF66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97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E6239E-1197-5764-006F-C595833DA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37223-DB96-EA8C-1A45-C2C3A32D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55DD5C-9DAA-D76A-24D9-2E1985E1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奖励模型训练</a:t>
            </a:r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4C05930-A09D-C407-9FC2-2F074392B83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/>
                  <a:t>训练奖励模型学习人类偏好</a:t>
                </a:r>
                <a:endParaRPr lang="en-US" altLang="zh-CN"/>
              </a:p>
              <a:p>
                <a:pPr lvl="1"/>
                <a:r>
                  <a:rPr lang="zh-CN" altLang="en-US"/>
                  <a:t>标注数据更容易获取</a:t>
                </a:r>
                <a:endParaRPr lang="en-US" altLang="zh-CN"/>
              </a:p>
              <a:p>
                <a:pPr lvl="1"/>
                <a:r>
                  <a:rPr lang="zh-CN" altLang="en-US"/>
                  <a:t>比较同一个</a:t>
                </a:r>
                <a:r>
                  <a:rPr lang="en-US"/>
                  <a:t>prompt</a:t>
                </a:r>
                <a:r>
                  <a:rPr lang="zh-CN" altLang="en-US"/>
                  <a:t>的不同输出</a:t>
                </a:r>
                <a:r>
                  <a:rPr lang="en-US"/>
                  <a:t>，</a:t>
                </a:r>
                <a:r>
                  <a:rPr lang="zh-CN" altLang="en-US"/>
                  <a:t>并进行打分</a:t>
                </a:r>
                <a:endParaRPr lang="en-US" altLang="zh-CN"/>
              </a:p>
              <a:p>
                <a:r>
                  <a:rPr lang="zh-CN" altLang="en-US"/>
                  <a:t>给定由一个</a:t>
                </a:r>
                <a:r>
                  <a:rPr lang="en-US"/>
                  <a:t>prompt</a:t>
                </a:r>
                <a:r>
                  <a:rPr lang="zh-CN" altLang="en-US"/>
                  <a:t>生成的</a:t>
                </a:r>
                <a:r>
                  <a:rPr lang="en-US" altLang="zh-CN" i="1"/>
                  <a:t>K</a:t>
                </a:r>
                <a:r>
                  <a:rPr lang="zh-CN" altLang="en-US"/>
                  <a:t>个输出，标注人员需要对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/>
                  <a:t>个输出排序</a:t>
                </a:r>
                <a:endParaRPr lang="en-CN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4C05930-A09D-C407-9FC2-2F074392B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939" t="-1193" r="-10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DB6E1B-D8D6-E764-842D-EBDEB3372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11" y="3388510"/>
            <a:ext cx="7772400" cy="2408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BD4346-6CA1-1466-849E-EFB50C4FD6C5}"/>
              </a:ext>
            </a:extLst>
          </p:cNvPr>
          <p:cNvSpPr txBox="1"/>
          <p:nvPr/>
        </p:nvSpPr>
        <p:spPr>
          <a:xfrm>
            <a:off x="8042148" y="6011629"/>
            <a:ext cx="3479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>
                <a:hlinkClick r:id="rId4"/>
              </a:rPr>
              <a:t>https://arxiv.org/abs/2203.02155</a:t>
            </a:r>
            <a:r>
              <a:rPr lang="zh-CN" altLang="en-US"/>
              <a:t> 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210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614765"/>
            <a:ext cx="5167298" cy="453113"/>
          </a:xfrm>
        </p:spPr>
        <p:txBody>
          <a:bodyPr/>
          <a:lstStyle/>
          <a:p>
            <a:r>
              <a:rPr lang="zh-CN" altLang="en-US" dirty="0"/>
              <a:t>基于提示的推断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293962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1738384"/>
            <a:ext cx="5167298" cy="453113"/>
          </a:xfrm>
        </p:spPr>
        <p:txBody>
          <a:bodyPr/>
          <a:lstStyle/>
          <a:p>
            <a:r>
              <a:rPr lang="zh-CN" altLang="en-US" dirty="0"/>
              <a:t>多任务指令微调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1417581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499134-7F08-E947-BA23-356850BB556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2862003"/>
            <a:ext cx="5167298" cy="453113"/>
          </a:xfrm>
        </p:spPr>
        <p:txBody>
          <a:bodyPr/>
          <a:lstStyle/>
          <a:p>
            <a:r>
              <a:rPr lang="zh-CN" altLang="en-US" dirty="0"/>
              <a:t>基于人类反馈的强化学习</a:t>
            </a:r>
            <a:endParaRPr lang="en-CN" altLang="zh-C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1FD7CF-8108-9A46-8D80-E6152E0C6D7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2541200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F1FBC5-E444-3741-9397-FCDB020C2C4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3985622"/>
            <a:ext cx="5167298" cy="453113"/>
          </a:xfrm>
        </p:spPr>
        <p:txBody>
          <a:bodyPr/>
          <a:lstStyle/>
          <a:p>
            <a:r>
              <a:rPr lang="zh-CN" altLang="en-US" dirty="0"/>
              <a:t>参数高效精调</a:t>
            </a:r>
            <a:endParaRPr lang="en-C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442C26-87DE-9340-9CF9-8F1D394172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3664819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5A8DE17-2D0E-CD45-B6A8-413D4182FBA2}"/>
              </a:ext>
            </a:extLst>
          </p:cNvPr>
          <p:cNvSpPr txBox="1">
            <a:spLocks/>
          </p:cNvSpPr>
          <p:nvPr/>
        </p:nvSpPr>
        <p:spPr>
          <a:xfrm>
            <a:off x="4794749" y="510924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大语言模型的中文适配</a:t>
            </a:r>
            <a:endParaRPr lang="en-CN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534EF25-FD3D-1B49-B69C-AD4129D3778F}"/>
              </a:ext>
            </a:extLst>
          </p:cNvPr>
          <p:cNvSpPr txBox="1">
            <a:spLocks/>
          </p:cNvSpPr>
          <p:nvPr/>
        </p:nvSpPr>
        <p:spPr>
          <a:xfrm>
            <a:off x="3842413" y="478843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933E41D-7918-8F6D-5140-7414725A7AC3}"/>
              </a:ext>
            </a:extLst>
          </p:cNvPr>
          <p:cNvSpPr txBox="1">
            <a:spLocks/>
          </p:cNvSpPr>
          <p:nvPr/>
        </p:nvSpPr>
        <p:spPr>
          <a:xfrm>
            <a:off x="4794749" y="614358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大语言模型压缩</a:t>
            </a:r>
            <a:endParaRPr lang="en-CN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D5D6183-380D-9722-4E95-7898AF1B7E2D}"/>
              </a:ext>
            </a:extLst>
          </p:cNvPr>
          <p:cNvSpPr txBox="1">
            <a:spLocks/>
          </p:cNvSpPr>
          <p:nvPr/>
        </p:nvSpPr>
        <p:spPr>
          <a:xfrm>
            <a:off x="3842413" y="582277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49129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8F8191-020D-FF8D-E5E4-0E6B0E89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410E6-D089-79F8-BF74-FC4CC4A3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B38AB6-5667-2050-DFAA-C8DDE1CF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7925696" cy="481783"/>
          </a:xfrm>
        </p:spPr>
        <p:txBody>
          <a:bodyPr/>
          <a:lstStyle/>
          <a:p>
            <a:r>
              <a:rPr lang="en-US" altLang="zh-CN" dirty="0"/>
              <a:t> Proximal Policy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(PPO)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E4C65D6-05F9-5132-6002-6FD7812997C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从数据集中</a:t>
                </a:r>
                <a:r>
                  <a:rPr lang="en-US" dirty="0"/>
                  <a:t>sample</a:t>
                </a:r>
                <a:r>
                  <a:rPr lang="zh-CN" altLang="en-US" dirty="0"/>
                  <a:t>一个</a:t>
                </a:r>
                <a:r>
                  <a:rPr lang="en-US" dirty="0"/>
                  <a:t>prompt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x</a:t>
                </a:r>
                <a:endParaRPr lang="en-US" dirty="0"/>
              </a:p>
              <a:p>
                <a:r>
                  <a:rPr lang="zh-CN" altLang="en-US" dirty="0"/>
                  <a:t>语言模型（</a:t>
                </a:r>
                <a:r>
                  <a:rPr lang="en-US" dirty="0"/>
                  <a:t>policy）</a:t>
                </a:r>
                <a:r>
                  <a:rPr lang="zh-CN" altLang="en-US" dirty="0"/>
                  <a:t>根据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 生成输出 </a:t>
                </a:r>
                <a:r>
                  <a:rPr lang="en-US" altLang="zh-CN" dirty="0"/>
                  <a:t>y</a:t>
                </a:r>
                <a:endParaRPr lang="zh-CN" altLang="en-US" dirty="0"/>
              </a:p>
              <a:p>
                <a:r>
                  <a:rPr lang="zh-CN" altLang="en-US" dirty="0"/>
                  <a:t>使用奖励模型（</a:t>
                </a:r>
                <a:r>
                  <a:rPr lang="en-US" dirty="0"/>
                  <a:t>Environment）</a:t>
                </a:r>
                <a:r>
                  <a:rPr lang="zh-CN" altLang="en-US" dirty="0"/>
                  <a:t>计算得分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（</a:t>
                </a:r>
                <a:r>
                  <a:rPr lang="en-US" dirty="0"/>
                  <a:t>Reward）</a:t>
                </a:r>
              </a:p>
              <a:p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使用</a:t>
                </a:r>
                <a:r>
                  <a:rPr lang="en-US" dirty="0"/>
                  <a:t>PPO</a:t>
                </a:r>
                <a:r>
                  <a:rPr lang="zh-CN" altLang="en-US" dirty="0"/>
                  <a:t>算法优化语言模型</a:t>
                </a:r>
                <a:endParaRPr lang="en-C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E4C65D6-05F9-5132-6002-6FD781299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939" t="-11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9D5D2A-472D-02D8-C15F-8271E046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07843"/>
            <a:ext cx="7772400" cy="2703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00648-DEC1-5624-97E5-28A3CFF86D08}"/>
              </a:ext>
            </a:extLst>
          </p:cNvPr>
          <p:cNvSpPr txBox="1"/>
          <p:nvPr/>
        </p:nvSpPr>
        <p:spPr>
          <a:xfrm>
            <a:off x="8042148" y="6011629"/>
            <a:ext cx="3479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4"/>
              </a:rPr>
              <a:t>https://arxiv.org/abs/2203.02155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57522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38647-007E-8BB2-C8D8-44AEFC36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EFA5C-43B5-1FE7-F1E7-674426C0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8646159" cy="481783"/>
          </a:xfrm>
        </p:spPr>
        <p:txBody>
          <a:bodyPr/>
          <a:lstStyle/>
          <a:p>
            <a:r>
              <a:rPr lang="en-CN" altLang="zh-CN"/>
              <a:t>RLHF</a:t>
            </a:r>
            <a:r>
              <a:rPr lang="zh-CN" altLang="en-CN"/>
              <a:t>的</a:t>
            </a:r>
            <a:r>
              <a:rPr lang="zh-CN" altLang="en-US"/>
              <a:t>优缺点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39B51-65B4-ECDC-FB9A-C13E7C7B99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降低人工标注难度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进一步将大语言模型向人类期望对齐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结果更符合人类的预期（多样性、安全性）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利用真实用户的反馈（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正循环）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步骤繁琐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模型不容易训练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需要更多的计算资源</a:t>
            </a:r>
            <a:endParaRPr lang="en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C26B2-E3A2-598D-15EA-084E2FF66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28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C0729-1B03-E34C-5A3D-FA400DE52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67992-9CA8-E961-E784-FDEB11CC0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614765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基于提示的推断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0CAFE-A669-BBB7-1B99-E3CA80CF25E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293962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E85D9-82C4-ED04-F9B8-DC3335F6CE3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1738384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多任务指令微调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667AD5-624D-DF29-3387-31B182716A0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1417581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B36241-F50E-1EDB-D2E4-78FABFD0BC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2862003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基于人类反馈的强化学习</a:t>
            </a:r>
            <a:endParaRPr lang="en-CN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49A76D-3B74-F5F7-DEAF-DBF2CE5776D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2541200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125731-7266-F346-0446-4312C9C60CC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3985622"/>
            <a:ext cx="5167298" cy="453113"/>
          </a:xfrm>
        </p:spPr>
        <p:txBody>
          <a:bodyPr/>
          <a:lstStyle/>
          <a:p>
            <a:r>
              <a:rPr lang="zh-CN" altLang="en-US" dirty="0"/>
              <a:t>参数高效精调</a:t>
            </a:r>
            <a:endParaRPr lang="en-C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42CE82-3D27-EB98-7746-FE053ADF12BC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3664819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DEE89D5-DCA0-5F31-E0C9-D80D44769DAD}"/>
              </a:ext>
            </a:extLst>
          </p:cNvPr>
          <p:cNvSpPr txBox="1">
            <a:spLocks/>
          </p:cNvSpPr>
          <p:nvPr/>
        </p:nvSpPr>
        <p:spPr>
          <a:xfrm>
            <a:off x="4794749" y="510924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大语言模型的中文适配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02A6506-FF7B-687A-EC43-EE89ACA97A28}"/>
              </a:ext>
            </a:extLst>
          </p:cNvPr>
          <p:cNvSpPr txBox="1">
            <a:spLocks/>
          </p:cNvSpPr>
          <p:nvPr/>
        </p:nvSpPr>
        <p:spPr>
          <a:xfrm>
            <a:off x="3842413" y="478843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F5F31EC-E61A-76C9-43D3-F168AB39805E}"/>
              </a:ext>
            </a:extLst>
          </p:cNvPr>
          <p:cNvSpPr txBox="1">
            <a:spLocks/>
          </p:cNvSpPr>
          <p:nvPr/>
        </p:nvSpPr>
        <p:spPr>
          <a:xfrm>
            <a:off x="4794749" y="614358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大语言模型压缩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FD7673-14C7-EC3C-FAF9-A516F05A8B61}"/>
              </a:ext>
            </a:extLst>
          </p:cNvPr>
          <p:cNvSpPr txBox="1">
            <a:spLocks/>
          </p:cNvSpPr>
          <p:nvPr/>
        </p:nvSpPr>
        <p:spPr>
          <a:xfrm>
            <a:off x="3842413" y="582277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6140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F6C68-CE68-1D29-FDE1-38FE142C5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4923DA-897A-D269-8A34-DAF41473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CB8E9-58EE-63BB-A6D1-B824D827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E1BE5A-EBF9-4ADC-F5D1-FAAF6C28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参数高效精调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39A3BA-AB4B-436D-F901-206A2B3332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altLang="zh-CN" dirty="0" err="1"/>
              <a:t>LoRA</a:t>
            </a:r>
            <a:r>
              <a:rPr lang="zh-CN" altLang="en-US" dirty="0"/>
              <a:t>（</a:t>
            </a:r>
            <a:r>
              <a:rPr lang="en-US" altLang="zh-CN" dirty="0"/>
              <a:t>Low-rank</a:t>
            </a:r>
            <a:r>
              <a:rPr lang="zh-CN" altLang="en-US" dirty="0"/>
              <a:t> </a:t>
            </a:r>
            <a:r>
              <a:rPr lang="en-US" altLang="zh-CN" dirty="0"/>
              <a:t>adaptation</a:t>
            </a:r>
            <a:r>
              <a:rPr lang="zh-CN" altLang="en-US" dirty="0"/>
              <a:t>）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问题背景：大模型参数量大，微调代价高；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核心思想：冻结原始参数，仅训练一个低秩矩阵对权重增量进行建模；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优势：在保证精度的前提下显著减少训练参数量和内存开销。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629E93-98F1-EBF3-1F64-1B4D0F374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101" y="3158681"/>
            <a:ext cx="3345974" cy="31396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DA242A-59C2-43C4-4DA8-F3AE20A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883" y="4042708"/>
            <a:ext cx="5600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26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8539F-0513-5FFA-8D2D-17F6F9392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534BE-60DE-57B6-F411-663AB6D54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5FFFB-6B74-0281-C4F5-3905D179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269AC5-7958-17A8-4642-B0E09D24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参数高效精调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E6F6B3-E2C1-AD00-9F52-6162999558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altLang="zh-CN" dirty="0" err="1"/>
              <a:t>QLoRA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背景问题：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en-US" dirty="0"/>
              <a:t>仍难精调超大模型（如 </a:t>
            </a:r>
            <a:r>
              <a:rPr lang="en-US" altLang="zh-CN" dirty="0"/>
              <a:t>Llama 65B</a:t>
            </a:r>
            <a:r>
              <a:rPr lang="zh-CN" altLang="en-US" dirty="0"/>
              <a:t>）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核心思路：将基模型参数量化为 </a:t>
            </a:r>
            <a:r>
              <a:rPr lang="en-US" altLang="zh-CN" dirty="0"/>
              <a:t>4 </a:t>
            </a:r>
            <a:r>
              <a:rPr lang="zh-CN" altLang="en-US" dirty="0"/>
              <a:t>位，只训练少量 </a:t>
            </a:r>
            <a:r>
              <a:rPr lang="en-US" altLang="zh-CN" dirty="0"/>
              <a:t>BF16 </a:t>
            </a:r>
            <a:r>
              <a:rPr lang="zh-CN" altLang="en-US" dirty="0"/>
              <a:t>的 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en-US" dirty="0"/>
              <a:t>权重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关键技术：</a:t>
            </a:r>
            <a:r>
              <a:rPr lang="en-US" altLang="zh-CN" dirty="0"/>
              <a:t>4</a:t>
            </a:r>
            <a:r>
              <a:rPr lang="zh-CN" altLang="en-US" dirty="0"/>
              <a:t>位</a:t>
            </a:r>
            <a:r>
              <a:rPr lang="en-US" altLang="zh-CN" dirty="0" err="1"/>
              <a:t>NormalFloat</a:t>
            </a:r>
            <a:r>
              <a:rPr lang="zh-CN" altLang="en-US" dirty="0"/>
              <a:t>、双重量化、分页优化器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30E32A-03A1-A00D-481C-C3E1D99E1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146" y="3157262"/>
            <a:ext cx="6439708" cy="343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55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D092E-5664-BF97-BF3B-11FC9FC2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FC55D-061A-F74B-0955-346BDCCA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B1B25-0DB8-8AD9-0D05-F429A23B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3E7C31-100C-036B-5371-2DCBFB96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参数高效精调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34C053-8FE7-A08C-EAC5-2040CD6C20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altLang="zh-CN" dirty="0" err="1"/>
              <a:t>QLoRA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en-US" altLang="zh-CN" dirty="0"/>
              <a:t>4</a:t>
            </a:r>
            <a:r>
              <a:rPr lang="zh-CN" altLang="en-US" dirty="0"/>
              <a:t>位 </a:t>
            </a:r>
            <a:r>
              <a:rPr lang="en-US" altLang="zh-CN" dirty="0" err="1"/>
              <a:t>NormalFloat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假设模型参数服从零均值高斯分布；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使用 </a:t>
            </a:r>
            <a:r>
              <a:rPr lang="en-US" altLang="zh-CN" dirty="0"/>
              <a:t>4 </a:t>
            </a:r>
            <a:r>
              <a:rPr lang="zh-CN" altLang="en-US" dirty="0"/>
              <a:t>位分位量化编码映射至 </a:t>
            </a:r>
            <a:r>
              <a:rPr lang="en-US" altLang="zh-CN" dirty="0"/>
              <a:t>[−1, 1]</a:t>
            </a:r>
            <a:r>
              <a:rPr lang="zh-CN" altLang="en-US" dirty="0"/>
              <a:t>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比传统 </a:t>
            </a:r>
            <a:r>
              <a:rPr lang="en-US" altLang="zh-CN" dirty="0"/>
              <a:t>4-bit </a:t>
            </a:r>
            <a:r>
              <a:rPr lang="zh-CN" altLang="en-US" dirty="0"/>
              <a:t>整型在误差控制上表现更优。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双重量化（</a:t>
            </a:r>
            <a:r>
              <a:rPr lang="en-US" altLang="zh-CN" dirty="0"/>
              <a:t>Double Quantization</a:t>
            </a:r>
            <a:r>
              <a:rPr lang="zh-CN" altLang="en-US" dirty="0"/>
              <a:t>）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对块级量化中的量化常数再次量化；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减少块级常数的存储成本；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例如块大小 </a:t>
            </a:r>
            <a:r>
              <a:rPr lang="en-US" altLang="zh-CN" dirty="0"/>
              <a:t>64 </a:t>
            </a:r>
            <a:r>
              <a:rPr lang="zh-CN" altLang="en-US" dirty="0"/>
              <a:t>时，平均开销从 </a:t>
            </a:r>
            <a:r>
              <a:rPr lang="en-US" altLang="zh-CN" dirty="0"/>
              <a:t>0.5 </a:t>
            </a:r>
            <a:r>
              <a:rPr lang="zh-CN" altLang="en-US" dirty="0"/>
              <a:t>降至 </a:t>
            </a:r>
            <a:r>
              <a:rPr lang="en-US" altLang="zh-CN" dirty="0"/>
              <a:t>0.127 bit/param</a:t>
            </a:r>
            <a:r>
              <a:rPr lang="zh-CN" altLang="en-US" dirty="0"/>
              <a:t>。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分页优化器（</a:t>
            </a:r>
            <a:r>
              <a:rPr lang="en-US" altLang="zh-CN" dirty="0"/>
              <a:t>Paged Optimizer</a:t>
            </a:r>
            <a:r>
              <a:rPr lang="zh-CN" altLang="en-US" dirty="0"/>
              <a:t>）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基于 </a:t>
            </a:r>
            <a:r>
              <a:rPr lang="en-US" altLang="zh-CN" dirty="0"/>
              <a:t>CUDA </a:t>
            </a:r>
            <a:r>
              <a:rPr lang="zh-CN" altLang="en-US" dirty="0"/>
              <a:t>统一内存管理；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自动迁移优化器状态，缓解显存瓶颈；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有效防止训练中内存溢出。</a:t>
            </a:r>
          </a:p>
        </p:txBody>
      </p:sp>
    </p:spTree>
    <p:extLst>
      <p:ext uri="{BB962C8B-B14F-4D97-AF65-F5344CB8AC3E}">
        <p14:creationId xmlns:p14="http://schemas.microsoft.com/office/powerpoint/2010/main" val="395133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502E0-6200-09D0-09D8-8DF5C2BD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D13FBC-B489-79C3-9134-16496A9A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CCA80-65B3-DCB3-0064-5F42908E1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F5EF40-0EB6-F219-62D0-92FDBCC2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参数高效精调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AF6846-F061-15C8-E276-5621719FC2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altLang="zh-CN" dirty="0"/>
              <a:t>Adapter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核心思路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在 </a:t>
            </a:r>
            <a:r>
              <a:rPr lang="en-US" altLang="zh-CN" dirty="0"/>
              <a:t>Transformer </a:t>
            </a:r>
            <a:r>
              <a:rPr lang="zh-CN" altLang="en-US" dirty="0"/>
              <a:t>各层插入小型瓶颈模块，仅训练少量参数；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保持主干模型冻结，支持 多任务切换；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避免重复训练整个模型，适用于资源受限和任务切换频繁场景。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610C57-78DD-EB76-A635-33E772E0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86" y="3229380"/>
            <a:ext cx="4738828" cy="353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2F28-2797-53AD-E5A0-77D1A3B11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CC2DC-E0FC-8640-AE96-4B6801C12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C5B8B-86F1-3D42-C858-E03B38EA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DE23A5-E17E-08AC-BB91-BFD69B0B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参数高效精调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51DEEC-E04E-5CA7-CE75-FA67D293D1A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altLang="zh-CN" dirty="0"/>
              <a:t>Prefix-tuning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 方法动机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来源于 </a:t>
            </a:r>
            <a:r>
              <a:rPr lang="en-US" altLang="zh-CN" dirty="0"/>
              <a:t>Prompting </a:t>
            </a:r>
            <a:r>
              <a:rPr lang="zh-CN" altLang="en-US" dirty="0"/>
              <a:t>思路，在输入前添加特定上下文能引导语言模型输出；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相比手工设计指令，</a:t>
            </a:r>
            <a:r>
              <a:rPr lang="en-US" altLang="zh-CN" dirty="0"/>
              <a:t>Prefix-Tuning </a:t>
            </a:r>
            <a:r>
              <a:rPr lang="zh-CN" altLang="en-US" dirty="0"/>
              <a:t>采用可训练的“软前缀”，更灵活、效果更优；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模型主干参数全冻结，仅训练前缀参数，节省计算资源。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核心机制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在输入前拼接一个</a:t>
            </a:r>
            <a:r>
              <a:rPr lang="en-US" altLang="zh-CN" dirty="0"/>
              <a:t>Nₚ × d </a:t>
            </a:r>
            <a:r>
              <a:rPr lang="zh-CN" altLang="en-US" dirty="0"/>
              <a:t>的可训练前缀 </a:t>
            </a:r>
            <a:r>
              <a:rPr lang="en-US" altLang="zh-CN" dirty="0"/>
              <a:t>P</a:t>
            </a:r>
            <a:r>
              <a:rPr lang="zh-CN" altLang="en-US" dirty="0"/>
              <a:t>，</a:t>
            </a:r>
            <a:r>
              <a:rPr lang="en-US" altLang="zh-CN" dirty="0"/>
              <a:t>Nₚ </a:t>
            </a:r>
            <a:r>
              <a:rPr lang="zh-CN" altLang="en-US" dirty="0"/>
              <a:t>为前缀长度，</a:t>
            </a:r>
            <a:r>
              <a:rPr lang="en-US" altLang="zh-CN" dirty="0"/>
              <a:t>d </a:t>
            </a:r>
            <a:r>
              <a:rPr lang="zh-CN" altLang="en-US" dirty="0"/>
              <a:t>为隐藏层维度；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前缀表示为“虚拟 </a:t>
            </a:r>
            <a:r>
              <a:rPr lang="en-US" altLang="zh-CN" dirty="0"/>
              <a:t>token </a:t>
            </a:r>
            <a:r>
              <a:rPr lang="zh-CN" altLang="en-US" dirty="0"/>
              <a:t>向量”，不对应实际词汇表项，但能表达抽象语义；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每层 </a:t>
            </a:r>
            <a:r>
              <a:rPr lang="en-US" altLang="zh-CN" dirty="0"/>
              <a:t>Transformer </a:t>
            </a:r>
            <a:r>
              <a:rPr lang="zh-CN" altLang="en-US" dirty="0"/>
              <a:t>都插入前缀参数，参与上下文构建；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训练时，仅更新前缀 </a:t>
            </a:r>
            <a:r>
              <a:rPr lang="en-US" altLang="zh-CN" dirty="0"/>
              <a:t>P</a:t>
            </a:r>
            <a:r>
              <a:rPr lang="zh-CN" altLang="en-US" dirty="0"/>
              <a:t>，主模型保持不变。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14B6C4-B97A-CB71-AB01-DE7D0518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80" y="4742721"/>
            <a:ext cx="4348356" cy="21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0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EF78C-D212-8BDB-D842-A1A1BC37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DF56B0-C654-30CE-40C1-37DECAD9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F4C452-9FA9-59DD-433F-C3D82C2E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8C8549-6046-6234-C0BE-EF50C135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参数高效精调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D4B264-8C6C-1479-5A77-D939FE5484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altLang="zh-CN" dirty="0"/>
              <a:t>P-tuning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应用场景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相较于 </a:t>
            </a:r>
            <a:r>
              <a:rPr lang="en-US" altLang="zh-CN" dirty="0"/>
              <a:t>Prefix-Tuning </a:t>
            </a:r>
            <a:r>
              <a:rPr lang="zh-CN" altLang="en-US" dirty="0"/>
              <a:t>主要用于生成任务，</a:t>
            </a:r>
            <a:r>
              <a:rPr lang="en-US" altLang="zh-CN" dirty="0"/>
              <a:t>P-tuning </a:t>
            </a:r>
            <a:r>
              <a:rPr lang="zh-CN" altLang="en-US" dirty="0"/>
              <a:t>更适用于自然语言理解任务，如文本分类、序列标注、阅读理解等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本质是对输入序列进行结构化改写，插入可训练的“虚拟提示”</a:t>
            </a:r>
            <a:endParaRPr lang="en-US" altLang="zh-CN" dirty="0"/>
          </a:p>
          <a:p>
            <a:pPr marL="914400" lvl="2" indent="0" algn="just">
              <a:spcBef>
                <a:spcPts val="600"/>
              </a:spcBef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D85B9D-2EC5-0EB2-8DEA-9FA8F933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54" y="3429000"/>
            <a:ext cx="7961692" cy="27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5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55BC3-49A9-7573-739C-C08526EB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4CB085-3E1E-21D1-AA30-0142B0F3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C7E36-DAAA-CBC4-E3EF-1DB0E2CD6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CC7B32-C884-8267-2956-60370303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参数高效精调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68910-42EE-4AA2-FBBB-87E16C2B86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altLang="zh-CN" dirty="0"/>
              <a:t>Prompt-tuning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与前缀精调、模式精调类似，</a:t>
            </a:r>
            <a:r>
              <a:rPr lang="en-US" altLang="zh-CN" dirty="0"/>
              <a:t>Prompt-tuning </a:t>
            </a:r>
            <a:r>
              <a:rPr lang="zh-CN" altLang="en-US" dirty="0"/>
              <a:t>使用可训练“软提示”代替人工提示；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输入序列                                          ，嵌入后为 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添加一组可训练的软提示权重             ，拼接为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仅更新软提示 </a:t>
            </a:r>
            <a:r>
              <a:rPr lang="en-US" altLang="zh-CN" dirty="0"/>
              <a:t>p</a:t>
            </a:r>
            <a:r>
              <a:rPr lang="zh-CN" altLang="en-US" dirty="0"/>
              <a:t>，模型主体权重 保持冻结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D01CF5-4DF1-7389-6429-ABF1D608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24" y="3651560"/>
            <a:ext cx="6096918" cy="30186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FE70B4-BDF2-03BD-BAEC-E2ADE7F38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41" y="2310176"/>
            <a:ext cx="2781300" cy="50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C3F44E-104C-C213-C506-527FE826E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640" y="2310176"/>
            <a:ext cx="1460500" cy="495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118DCB-1B0C-85AF-8BA1-88BE0D5CD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492" y="2714743"/>
            <a:ext cx="1022059" cy="421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A1E76F-45FD-8BF8-7A65-A15FFAC54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640" y="2723841"/>
            <a:ext cx="2540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6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80BE5-6A0B-ACAF-3D36-70792F8F1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DA8CD-5844-3EEB-E9E9-910037B76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614765"/>
            <a:ext cx="5167298" cy="453113"/>
          </a:xfrm>
        </p:spPr>
        <p:txBody>
          <a:bodyPr/>
          <a:lstStyle/>
          <a:p>
            <a:r>
              <a:rPr lang="zh-CN" altLang="en-US" dirty="0"/>
              <a:t>基于提示的推断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79FA2-8ABF-4014-5095-75F1DE1E94F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293962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B663E-FDA0-0981-0458-5A8380D5764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1738384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多任务指令微调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D20B57-7E28-BAFC-912D-35A998D4257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1417581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035436-116E-6205-DD49-322C5DCF2D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2862003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基于人类反馈的强化学习</a:t>
            </a:r>
            <a:endParaRPr lang="en-CN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7E70CC-1880-7A1C-3652-BEA5CC6E52B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2541200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FC8D6D-98F7-2AEC-9276-48E3C6AD01F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3985622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参数高效精调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4754F5-AFEA-238B-5924-F9BCD53EF4E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3664819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E8876CB-BF41-09B3-4042-771C6513F7A2}"/>
              </a:ext>
            </a:extLst>
          </p:cNvPr>
          <p:cNvSpPr txBox="1">
            <a:spLocks/>
          </p:cNvSpPr>
          <p:nvPr/>
        </p:nvSpPr>
        <p:spPr>
          <a:xfrm>
            <a:off x="4794749" y="510924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大语言模型的中文适配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D282825-6A54-0134-DA79-15AA2469B201}"/>
              </a:ext>
            </a:extLst>
          </p:cNvPr>
          <p:cNvSpPr txBox="1">
            <a:spLocks/>
          </p:cNvSpPr>
          <p:nvPr/>
        </p:nvSpPr>
        <p:spPr>
          <a:xfrm>
            <a:off x="3842413" y="478843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7A6025C-0179-6534-AD21-0874A2DF5B56}"/>
              </a:ext>
            </a:extLst>
          </p:cNvPr>
          <p:cNvSpPr txBox="1">
            <a:spLocks/>
          </p:cNvSpPr>
          <p:nvPr/>
        </p:nvSpPr>
        <p:spPr>
          <a:xfrm>
            <a:off x="4794749" y="614358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大语言模型压缩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CC4B97D-3BB7-DB2C-03C0-A874BC70E4BB}"/>
              </a:ext>
            </a:extLst>
          </p:cNvPr>
          <p:cNvSpPr txBox="1">
            <a:spLocks/>
          </p:cNvSpPr>
          <p:nvPr/>
        </p:nvSpPr>
        <p:spPr>
          <a:xfrm>
            <a:off x="3842413" y="582277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98200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038C0-64DA-E966-D711-1D64F45DA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D9626-1D82-36B6-71B4-977C6BECE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614765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基于提示的推断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A110E-09EB-DC5D-EA60-6297438D6CB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293962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0EAAB-79ED-088D-ACE1-10D833DA55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1738384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多任务指令微调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6E3E05-B70F-A90B-89DB-25C55053D0C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1417581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268-B3D8-E20D-41E8-1121D4979F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2862003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基于人类反馈的强化学习</a:t>
            </a:r>
            <a:endParaRPr lang="en-CN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FABFCC-4AB1-F381-E883-C31A8F64960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2541200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0BF289-93A7-5CA6-0D17-8E017C979AF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3985622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参数高效精调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9DB491-C8DB-1F93-BD61-FFF4ACAF649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3664819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0820087-A1E4-0C30-AF34-BCF2523E2E0B}"/>
              </a:ext>
            </a:extLst>
          </p:cNvPr>
          <p:cNvSpPr txBox="1">
            <a:spLocks/>
          </p:cNvSpPr>
          <p:nvPr/>
        </p:nvSpPr>
        <p:spPr>
          <a:xfrm>
            <a:off x="4794749" y="510924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大语言模型的中文适配</a:t>
            </a:r>
            <a:endParaRPr lang="en-CN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82FA8D5-35BB-0E0F-B9B7-2C5B17037AA8}"/>
              </a:ext>
            </a:extLst>
          </p:cNvPr>
          <p:cNvSpPr txBox="1">
            <a:spLocks/>
          </p:cNvSpPr>
          <p:nvPr/>
        </p:nvSpPr>
        <p:spPr>
          <a:xfrm>
            <a:off x="3842413" y="478843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485E984-73F8-CF1C-CF2E-C039531C021B}"/>
              </a:ext>
            </a:extLst>
          </p:cNvPr>
          <p:cNvSpPr txBox="1">
            <a:spLocks/>
          </p:cNvSpPr>
          <p:nvPr/>
        </p:nvSpPr>
        <p:spPr>
          <a:xfrm>
            <a:off x="4794749" y="614358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大语言模型压缩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4D06A0B-B36A-F36D-5EFA-A5DB08675D96}"/>
              </a:ext>
            </a:extLst>
          </p:cNvPr>
          <p:cNvSpPr txBox="1">
            <a:spLocks/>
          </p:cNvSpPr>
          <p:nvPr/>
        </p:nvSpPr>
        <p:spPr>
          <a:xfrm>
            <a:off x="3842413" y="582277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50761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7DACD-329F-F3E4-FF01-A75979554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30FF41-DDF2-D63D-524F-ED10D26A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B23B1-C268-D4E4-0A39-C9EB3112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E87F2-EDC5-41B4-0A7D-8DD7F056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大语言模型的中文适配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E26FAD-E6FB-25A4-470B-9BC3A7F08B6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动机：</a:t>
            </a:r>
            <a:r>
              <a:rPr lang="en-US" altLang="zh-CN" dirty="0"/>
              <a:t>LLaMA</a:t>
            </a:r>
            <a:r>
              <a:rPr lang="zh-CN" altLang="en-US" dirty="0"/>
              <a:t>没有显式使用中文语料进行训练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原版</a:t>
            </a:r>
            <a:r>
              <a:rPr lang="en-US" altLang="zh-CN" dirty="0"/>
              <a:t>LLaMA</a:t>
            </a:r>
            <a:r>
              <a:rPr lang="zh-CN" altLang="en-US" dirty="0"/>
              <a:t>没有显式使用中文语料进行训练，词表（</a:t>
            </a:r>
            <a:r>
              <a:rPr lang="en-US" altLang="zh-CN" dirty="0"/>
              <a:t>32K tokens</a:t>
            </a:r>
            <a:r>
              <a:rPr lang="zh-CN" altLang="en-US" dirty="0"/>
              <a:t>）中仅包含非常少量的中文字符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经粗略统计，</a:t>
            </a:r>
            <a:r>
              <a:rPr lang="en-US" altLang="zh-CN" dirty="0"/>
              <a:t>LLaMA</a:t>
            </a:r>
            <a:r>
              <a:rPr lang="zh-CN" altLang="en-US" dirty="0"/>
              <a:t>词表中仅包含约</a:t>
            </a:r>
            <a:r>
              <a:rPr lang="en-US" altLang="zh-CN" dirty="0"/>
              <a:t>700</a:t>
            </a:r>
            <a:r>
              <a:rPr lang="zh-CN" altLang="en-US" dirty="0"/>
              <a:t>个中文字符（范围：</a:t>
            </a:r>
            <a:r>
              <a:rPr lang="en-US" altLang="zh-CN" dirty="0"/>
              <a:t>\u4E00-\u9FFF</a:t>
            </a:r>
            <a:r>
              <a:rPr lang="zh-CN" altLang="en-US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FD5605-8442-8165-2E7F-93FDF6F1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683" y="3334972"/>
            <a:ext cx="7772400" cy="30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4473A-4133-A36C-98AC-333C98D8D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F47A7-54F6-1C41-FA0A-3D7DE189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628D1-3865-8909-25D9-5252573D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152AB4-F32B-ED75-7700-BB2C5971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大语言模型的中文适配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14C23A-AE81-0685-0552-DB7C21D783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b="1" dirty="0"/>
              <a:t>切词示例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由于</a:t>
            </a:r>
            <a:r>
              <a:rPr lang="en-US" altLang="zh-CN" dirty="0"/>
              <a:t>LLaMA</a:t>
            </a:r>
            <a:r>
              <a:rPr lang="zh-CN" altLang="en-US" dirty="0"/>
              <a:t>使用了</a:t>
            </a:r>
            <a:r>
              <a:rPr lang="en-US" altLang="zh-CN" dirty="0" err="1"/>
              <a:t>sentencepiece</a:t>
            </a:r>
            <a:r>
              <a:rPr lang="zh-CN" altLang="en-US" dirty="0"/>
              <a:t>分词器，对于不在词表中的文本会切分为</a:t>
            </a:r>
            <a:r>
              <a:rPr lang="en-US" altLang="zh-CN" dirty="0"/>
              <a:t>byte-level</a:t>
            </a:r>
            <a:r>
              <a:rPr lang="zh-CN" altLang="en-US" dirty="0"/>
              <a:t>字符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好处：未登录词不会全部映射到同一个</a:t>
            </a:r>
            <a:r>
              <a:rPr lang="en-US" altLang="zh-CN" dirty="0"/>
              <a:t>token</a:t>
            </a:r>
            <a:r>
              <a:rPr lang="zh-CN" altLang="en-US" dirty="0"/>
              <a:t>，如</a:t>
            </a:r>
            <a:r>
              <a:rPr lang="en-US" altLang="zh-CN" dirty="0"/>
              <a:t>&lt;UNK&gt;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坏处：切词结果不可读，未登录词的编解码效率显著降低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以下切词示例表明，通过扩充中文词表，中文编解码效率可翻倍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68A925-D250-9425-1422-B07857CC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683" y="3909521"/>
            <a:ext cx="7772400" cy="24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5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0779-6A26-D2CB-BB04-608756780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99D4D8-0929-5A7D-8932-8C269574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BD863-892F-ED7A-C222-81A16A45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06E08C-A4C4-C001-0537-34B93475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大语言模型的中文适配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46539C-6072-0CA0-CF19-A6D30D793C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b="1" dirty="0"/>
              <a:t>中文词表扩充方法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第一步：使用</a:t>
            </a:r>
            <a:r>
              <a:rPr lang="en-US" altLang="zh-CN" dirty="0" err="1"/>
              <a:t>sentencepiece</a:t>
            </a:r>
            <a:r>
              <a:rPr lang="zh-CN" altLang="en-US" dirty="0"/>
              <a:t>工具在中文预训练语料上训练出</a:t>
            </a:r>
            <a:r>
              <a:rPr lang="en-US" altLang="zh-CN" dirty="0"/>
              <a:t>20K</a:t>
            </a:r>
            <a:r>
              <a:rPr lang="zh-CN" altLang="en-US" dirty="0"/>
              <a:t>个单词的中文词表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第二步：删除上述</a:t>
            </a:r>
            <a:r>
              <a:rPr lang="en-US" altLang="zh-CN" dirty="0"/>
              <a:t>20K</a:t>
            </a:r>
            <a:r>
              <a:rPr lang="zh-CN" altLang="en-US" dirty="0"/>
              <a:t>中文词表中包含原版</a:t>
            </a:r>
            <a:r>
              <a:rPr lang="en-US" altLang="zh-CN" dirty="0"/>
              <a:t>LLaMA</a:t>
            </a:r>
            <a:r>
              <a:rPr lang="zh-CN" altLang="en-US" dirty="0"/>
              <a:t>词表（</a:t>
            </a:r>
            <a:r>
              <a:rPr lang="en-US" altLang="zh-CN" dirty="0"/>
              <a:t>32K</a:t>
            </a:r>
            <a:r>
              <a:rPr lang="zh-CN" altLang="en-US" dirty="0"/>
              <a:t>）的部分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第三步：在原版</a:t>
            </a:r>
            <a:r>
              <a:rPr lang="en-US" altLang="zh-CN" dirty="0"/>
              <a:t>LLaMA</a:t>
            </a:r>
            <a:r>
              <a:rPr lang="zh-CN" altLang="en-US" dirty="0"/>
              <a:t>词表上拼接去重后的中文词表，得到最终词表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一代中文</a:t>
            </a:r>
            <a:r>
              <a:rPr lang="en-US" altLang="zh-CN" dirty="0"/>
              <a:t>LLaMA</a:t>
            </a:r>
            <a:r>
              <a:rPr lang="zh-CN" altLang="en-US" dirty="0"/>
              <a:t>词表大小扩充至</a:t>
            </a:r>
            <a:r>
              <a:rPr lang="en-US" altLang="zh-CN" dirty="0"/>
              <a:t>49953</a:t>
            </a:r>
            <a:r>
              <a:rPr lang="zh-CN" altLang="en-US" dirty="0"/>
              <a:t>，二代中文</a:t>
            </a:r>
            <a:r>
              <a:rPr lang="en-US" altLang="zh-CN" dirty="0"/>
              <a:t>LLaMA</a:t>
            </a:r>
            <a:r>
              <a:rPr lang="zh-CN" altLang="en-US" dirty="0"/>
              <a:t>进一步扩充至</a:t>
            </a:r>
            <a:r>
              <a:rPr lang="en-US" altLang="zh-CN" dirty="0"/>
              <a:t>55396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FBFA7D-AA3C-90A3-F79B-03F723EE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969" y="4332542"/>
            <a:ext cx="7772400" cy="19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23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935B9-C4A4-F7D5-7688-E885E163D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AB1413-CCF1-CE75-89DD-945E0125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90DDC-887A-898B-CE23-7EF260AB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AE97DB-28A2-4803-0A10-2F46760A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大语言模型的中文适配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0D4E21-F8CB-F5F7-3DD2-490C709062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b="1" dirty="0"/>
              <a:t>中文增量训练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采用基于</a:t>
            </a:r>
            <a:r>
              <a:rPr lang="en-US" altLang="zh-CN" dirty="0" err="1"/>
              <a:t>LoRA</a:t>
            </a:r>
            <a:r>
              <a:rPr lang="zh-CN" altLang="en-US" dirty="0"/>
              <a:t>的高效训练方法，在保持英文能力的同时，注入中文知识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16BD4A-9905-7357-98AD-74E4D9FB0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351" y="2116726"/>
            <a:ext cx="7772400" cy="42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27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D9C7F-9AC9-F443-E52B-0B937A367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76905-1862-3760-8333-E2C12B18B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749" y="614765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基于提示的推断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BE6DA-1EF9-31F8-2A5E-8CF5968E343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42413" y="293962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145B06-428F-D22B-6C17-E94D11AB40F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94749" y="1738384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多任务指令微调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DBFAAB-C2F2-866F-E241-942EC0B675E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842413" y="1417581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D9EB4A-3D39-3E53-4944-47EF131DC0A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4749" y="2862003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基于人类反馈的强化学习</a:t>
            </a:r>
            <a:endParaRPr lang="en-CN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0CEC0F-1D84-2487-AEF5-8F96B34DA19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42413" y="2541200"/>
            <a:ext cx="778752" cy="1035222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F0A209-ABDF-909A-86E7-E7348F82CC7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794749" y="3985622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参数高效精调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95B06-0C36-2D18-C5A5-99548EC10DA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842413" y="3664819"/>
            <a:ext cx="778752" cy="1035222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A493D31-08BA-5306-E519-70850CC9CD83}"/>
              </a:ext>
            </a:extLst>
          </p:cNvPr>
          <p:cNvSpPr txBox="1">
            <a:spLocks/>
          </p:cNvSpPr>
          <p:nvPr/>
        </p:nvSpPr>
        <p:spPr>
          <a:xfrm>
            <a:off x="4794749" y="510924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大语言模型的中文适配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39BE908-312F-F4C3-18D2-C8A2E3AEA0B9}"/>
              </a:ext>
            </a:extLst>
          </p:cNvPr>
          <p:cNvSpPr txBox="1">
            <a:spLocks/>
          </p:cNvSpPr>
          <p:nvPr/>
        </p:nvSpPr>
        <p:spPr>
          <a:xfrm>
            <a:off x="3842413" y="478843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12E1008-2526-54F9-1A7E-1A1911D797B4}"/>
              </a:ext>
            </a:extLst>
          </p:cNvPr>
          <p:cNvSpPr txBox="1">
            <a:spLocks/>
          </p:cNvSpPr>
          <p:nvPr/>
        </p:nvSpPr>
        <p:spPr>
          <a:xfrm>
            <a:off x="4794749" y="6143581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大语言模型压缩</a:t>
            </a:r>
            <a:endParaRPr lang="en-CN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A664EBD-BCC3-3E7F-73DF-E12853B7F1B2}"/>
              </a:ext>
            </a:extLst>
          </p:cNvPr>
          <p:cNvSpPr txBox="1">
            <a:spLocks/>
          </p:cNvSpPr>
          <p:nvPr/>
        </p:nvSpPr>
        <p:spPr>
          <a:xfrm>
            <a:off x="3842413" y="5822778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6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05342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en-US" dirty="0"/>
              <a:t>预训练模型参数量趋势</a:t>
            </a:r>
            <a:endParaRPr lang="en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42E965-138B-A34F-AA50-E40606A3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18" y="1691669"/>
            <a:ext cx="8175963" cy="46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86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b="1" dirty="0"/>
              <a:t>为什么需要模型压缩与知识蒸馏技术？</a:t>
            </a:r>
            <a:endParaRPr lang="zh-CN" altLang="en-US" dirty="0"/>
          </a:p>
          <a:p>
            <a:pPr lvl="1"/>
            <a:r>
              <a:rPr lang="zh-CN" altLang="en-US" dirty="0"/>
              <a:t>预训练模型通常需要占用很大的空间，并且训练和推断时间也很慢</a:t>
            </a:r>
          </a:p>
          <a:p>
            <a:pPr lvl="1"/>
            <a:r>
              <a:rPr lang="zh-CN" altLang="en-US" dirty="0"/>
              <a:t>直接在实际产品或应用中使用预训练模型难以满足时间和空间需求</a:t>
            </a:r>
          </a:p>
          <a:p>
            <a:pPr lvl="1"/>
            <a:r>
              <a:rPr lang="zh-CN" altLang="en-US" b="1" dirty="0"/>
              <a:t>知识蒸馏技术</a:t>
            </a:r>
            <a:r>
              <a:rPr lang="zh-CN" altLang="en-US" dirty="0"/>
              <a:t>可以在不损失或少量损失性能的情况下，将大模型的知识迁移到小模型，从而提升推断速度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F3DA13-0D70-E34D-B374-13AF0FBE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744" y="3549493"/>
            <a:ext cx="5850512" cy="23295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F472CE-4463-024A-ACD1-626DB845754E}"/>
              </a:ext>
            </a:extLst>
          </p:cNvPr>
          <p:cNvSpPr txBox="1"/>
          <p:nvPr/>
        </p:nvSpPr>
        <p:spPr>
          <a:xfrm>
            <a:off x="4299625" y="5945328"/>
            <a:ext cx="3592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知识蒸馏过程：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PingFang SC Semibold" panose="020B0400000000000000" pitchFamily="34" charset="-122"/>
              </a:rPr>
              <a:t>“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老师教学生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PingFang SC Semibold" panose="020B0400000000000000" pitchFamily="34" charset="-122"/>
              </a:rPr>
              <a:t>”</a:t>
            </a:r>
            <a:endParaRPr lang="zh-CN" altLang="en-US" dirty="0">
              <a:solidFill>
                <a:srgbClr val="000000"/>
              </a:solidFill>
              <a:effectLst/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1969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6177827" cy="5310104"/>
          </a:xfrm>
        </p:spPr>
        <p:txBody>
          <a:bodyPr/>
          <a:lstStyle/>
          <a:p>
            <a:r>
              <a:rPr lang="en-US" altLang="zh-CN" b="1" dirty="0" err="1"/>
              <a:t>DistilBERT</a:t>
            </a:r>
            <a:endParaRPr lang="en-US" altLang="zh-CN" dirty="0"/>
          </a:p>
          <a:p>
            <a:pPr lvl="1"/>
            <a:r>
              <a:rPr lang="zh-CN" altLang="en-US" dirty="0"/>
              <a:t>通用、任务无关的</a:t>
            </a:r>
            <a:r>
              <a:rPr lang="en-US" altLang="zh-CN" dirty="0"/>
              <a:t>6</a:t>
            </a:r>
            <a:r>
              <a:rPr lang="zh-CN" altLang="en-US" dirty="0"/>
              <a:t>层</a:t>
            </a:r>
            <a:r>
              <a:rPr lang="en-US" altLang="zh-CN" dirty="0"/>
              <a:t>BERT</a:t>
            </a:r>
            <a:endParaRPr lang="zh-CN" altLang="en-US" dirty="0"/>
          </a:p>
          <a:p>
            <a:pPr lvl="1"/>
            <a:r>
              <a:rPr lang="zh-CN" altLang="en-US" dirty="0"/>
              <a:t>相比</a:t>
            </a:r>
            <a:r>
              <a:rPr lang="en-US" altLang="zh-CN" dirty="0"/>
              <a:t>BERT-base</a:t>
            </a:r>
            <a:r>
              <a:rPr lang="zh-CN" altLang="en-US" dirty="0"/>
              <a:t>，小</a:t>
            </a:r>
            <a:r>
              <a:rPr lang="en-US" altLang="zh-CN" dirty="0"/>
              <a:t>40%</a:t>
            </a:r>
            <a:r>
              <a:rPr lang="zh-CN" altLang="en-US" dirty="0"/>
              <a:t>、快</a:t>
            </a:r>
            <a:r>
              <a:rPr lang="en-US" altLang="zh-CN" dirty="0"/>
              <a:t>60%</a:t>
            </a:r>
            <a:r>
              <a:rPr lang="zh-CN" altLang="en-US" dirty="0"/>
              <a:t>、在</a:t>
            </a:r>
            <a:r>
              <a:rPr lang="en-US" altLang="zh-CN" dirty="0"/>
              <a:t>NLU</a:t>
            </a:r>
            <a:r>
              <a:rPr lang="zh-CN" altLang="en-US" dirty="0"/>
              <a:t>任务上可达到原模型的</a:t>
            </a:r>
            <a:r>
              <a:rPr lang="en-US" altLang="zh-CN" dirty="0"/>
              <a:t>97%</a:t>
            </a:r>
            <a:endParaRPr lang="zh-CN" altLang="en-US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MLM</a:t>
            </a:r>
            <a:r>
              <a:rPr lang="zh-CN" altLang="en-US" dirty="0"/>
              <a:t>预训练任务进行知识蒸馏（无</a:t>
            </a:r>
            <a:r>
              <a:rPr lang="en-US" altLang="zh-CN" dirty="0"/>
              <a:t>NSP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训练目标由以下三部分组成</a:t>
            </a:r>
          </a:p>
          <a:p>
            <a:pPr lvl="2"/>
            <a:r>
              <a:rPr lang="zh-CN" altLang="en-US" dirty="0"/>
              <a:t>由数据集自带的硬标签（</a:t>
            </a:r>
            <a:r>
              <a:rPr lang="en-US" altLang="zh-CN" dirty="0"/>
              <a:t>hard-labels</a:t>
            </a:r>
            <a:r>
              <a:rPr lang="zh-CN" altLang="en-US" dirty="0"/>
              <a:t>）计算的有监督</a:t>
            </a:r>
            <a:r>
              <a:rPr lang="en-US" altLang="zh-CN" dirty="0"/>
              <a:t>MLM</a:t>
            </a:r>
            <a:r>
              <a:rPr lang="zh-CN" altLang="en-US" dirty="0"/>
              <a:t>损失</a:t>
            </a:r>
          </a:p>
          <a:p>
            <a:pPr lvl="2"/>
            <a:r>
              <a:rPr lang="zh-CN" altLang="en-US" dirty="0"/>
              <a:t>由教师模型提供的软标签（</a:t>
            </a:r>
            <a:r>
              <a:rPr lang="en-US" altLang="zh-CN" dirty="0"/>
              <a:t>soft-labels</a:t>
            </a:r>
            <a:r>
              <a:rPr lang="zh-CN" altLang="en-US" dirty="0"/>
              <a:t>）计算的蒸馏</a:t>
            </a:r>
            <a:r>
              <a:rPr lang="en-US" altLang="zh-CN" dirty="0"/>
              <a:t>MLM</a:t>
            </a:r>
            <a:r>
              <a:rPr lang="zh-CN" altLang="en-US" dirty="0"/>
              <a:t>损失</a:t>
            </a:r>
          </a:p>
          <a:p>
            <a:pPr lvl="2"/>
            <a:r>
              <a:rPr lang="zh-CN" altLang="en-US" dirty="0"/>
              <a:t>教师模型和学生模型隐层输出之间的余弦相似度损失</a:t>
            </a:r>
          </a:p>
          <a:p>
            <a:pPr lvl="1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5CA7E1-B14C-214C-98BB-7C83B98FB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778" y="1579947"/>
            <a:ext cx="4921766" cy="42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43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56312" cy="5310104"/>
          </a:xfrm>
        </p:spPr>
        <p:txBody>
          <a:bodyPr/>
          <a:lstStyle/>
          <a:p>
            <a:r>
              <a:rPr lang="en-US" altLang="zh-CN" b="1" dirty="0" err="1"/>
              <a:t>DistilBERT</a:t>
            </a:r>
            <a:endParaRPr lang="en-US" altLang="zh-CN" dirty="0"/>
          </a:p>
          <a:p>
            <a:pPr lvl="1"/>
            <a:r>
              <a:rPr lang="zh-CN" altLang="en-US" dirty="0"/>
              <a:t>总损失函数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有监督</a:t>
            </a:r>
            <a:r>
              <a:rPr lang="en-US" altLang="zh-CN" dirty="0"/>
              <a:t>MLM</a:t>
            </a:r>
            <a:r>
              <a:rPr lang="zh-CN" altLang="en-US" dirty="0"/>
              <a:t>损失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蒸馏</a:t>
            </a:r>
            <a:r>
              <a:rPr lang="en-US" altLang="zh-CN" dirty="0"/>
              <a:t>MLM</a:t>
            </a:r>
            <a:r>
              <a:rPr lang="zh-CN" altLang="en-US" dirty="0"/>
              <a:t>损失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词向量余弦损失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3A0812-4A2A-5143-9CAF-C918514F8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0" y="1926212"/>
            <a:ext cx="4051300" cy="774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A4D1D7-9F22-1C40-92DB-29105B8F0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175" y="3120466"/>
            <a:ext cx="3427649" cy="7960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8BB93F-8CCC-DF4E-85B7-B8F72D0FB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013" y="4201160"/>
            <a:ext cx="2923973" cy="7658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B7B10B-4EE9-B94C-B89B-5BA42BD6B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0249" y="5350111"/>
            <a:ext cx="31115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0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67900-6A29-DB3D-3C4E-A9F3AF9C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A642C-441B-2BAA-A061-9F269128A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5F6E3E-2839-8C64-7E92-140C6F61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9465309" cy="481783"/>
          </a:xfrm>
        </p:spPr>
        <p:txBody>
          <a:bodyPr lIns="91440" tIns="45720" rIns="91440" bIns="45720" anchor="t"/>
          <a:lstStyle/>
          <a:p>
            <a:r>
              <a:rPr lang="zh-CN" altLang="en-US">
                <a:latin typeface="微软雅黑"/>
                <a:ea typeface="微软雅黑"/>
              </a:rPr>
              <a:t>基于提示的推断（Prompt-based Inference）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53027-2B5D-4F6B-4C5B-A18D237E70B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lIns="91440" tIns="45720" rIns="91440" bIns="45720" anchor="t"/>
          <a:lstStyle/>
          <a:p>
            <a:r>
              <a:rPr lang="zh-CN" altLang="en-US" sz="2400">
                <a:latin typeface="Microsoft YaHei"/>
                <a:ea typeface="Microsoft YaHei"/>
                <a:cs typeface="Arial" panose="020F0502020204030204"/>
              </a:rPr>
              <a:t>大语言模型是通用任务解决器</a:t>
            </a: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r>
              <a:rPr lang="zh-CN" altLang="en-US" sz="2000">
                <a:latin typeface="Microsoft YaHei"/>
                <a:ea typeface="Microsoft YaHei"/>
                <a:cs typeface="Arial" panose="020F0502020204030204"/>
              </a:rPr>
              <a:t>通过构建特定任务的自然语言提示，可以使大语言模型生成符合目标任务的输出，而不需要对模型进行微调</a:t>
            </a: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r>
              <a:rPr lang="zh-CN" altLang="en-US" sz="2000">
                <a:latin typeface="Microsoft YaHei"/>
                <a:ea typeface="Microsoft YaHei"/>
                <a:cs typeface="Arial" panose="020F0502020204030204"/>
              </a:rPr>
              <a:t>由于模型的自回归特性，模型的预测很大程度上依赖于“提示”的设计</a:t>
            </a: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r>
              <a:rPr lang="zh-CN" altLang="en-US" sz="2000">
                <a:latin typeface="Microsoft YaHei"/>
                <a:ea typeface="Microsoft YaHei"/>
                <a:cs typeface="Arial" panose="020F0502020204030204"/>
              </a:rPr>
              <a:t>为了获得理想的性能，需要对“提示”进行优化，这一过程称为“提示工程”（Prompt Engineering）</a:t>
            </a:r>
            <a:endParaRPr lang="zh-CN"/>
          </a:p>
          <a:p>
            <a:pPr>
              <a:buFont typeface="Wingdings" panose="05000000000000000000" pitchFamily="2" charset="2"/>
              <a:buChar char="p"/>
            </a:pPr>
            <a:endParaRPr lang="zh-CN" altLang="en-US" sz="2400" dirty="0">
              <a:latin typeface="Microsoft YaHei"/>
              <a:ea typeface="Microsoft YaHei"/>
              <a:cs typeface="Arial"/>
            </a:endParaRPr>
          </a:p>
          <a:p>
            <a:r>
              <a:rPr lang="zh-CN" sz="2400">
                <a:latin typeface="Microsoft YaHei"/>
                <a:ea typeface="Microsoft YaHei"/>
                <a:cs typeface="Arial"/>
              </a:rPr>
              <a:t>提示（Prompt）通常包含以下要素</a:t>
            </a:r>
          </a:p>
          <a:p>
            <a:pPr lvl="1">
              <a:buClr>
                <a:srgbClr val="4472C4"/>
              </a:buClr>
              <a:buFont typeface="Courier New,monospace" panose="05000000000000000000" pitchFamily="2" charset="2"/>
              <a:buChar char="o"/>
            </a:pPr>
            <a:r>
              <a:rPr lang="zh-CN" sz="2000">
                <a:latin typeface="Microsoft YaHei"/>
                <a:ea typeface="Microsoft YaHei"/>
                <a:cs typeface="Arial"/>
              </a:rPr>
              <a:t>指令（Instruction）：对于特定任务的描述</a:t>
            </a:r>
            <a:endParaRPr lang="en-US" altLang="zh-CN" sz="2000">
              <a:latin typeface="Arial"/>
              <a:ea typeface="Microsoft YaHei"/>
              <a:cs typeface="Arial"/>
            </a:endParaRPr>
          </a:p>
          <a:p>
            <a:pPr lvl="1">
              <a:buClr>
                <a:srgbClr val="4472C4"/>
              </a:buClr>
              <a:buFont typeface="Courier New,monospace" panose="05000000000000000000" pitchFamily="2" charset="2"/>
              <a:buChar char="o"/>
            </a:pPr>
            <a:r>
              <a:rPr lang="zh-CN" sz="2000">
                <a:latin typeface="Microsoft YaHei"/>
                <a:ea typeface="Microsoft YaHei"/>
                <a:cs typeface="Arial"/>
              </a:rPr>
              <a:t>上下文（Context）：必要的外部信息或额外的上下文信息</a:t>
            </a:r>
          </a:p>
          <a:p>
            <a:pPr lvl="1">
              <a:buClr>
                <a:srgbClr val="4472C4"/>
              </a:buClr>
              <a:buFont typeface="Courier New,monospace" panose="05000000000000000000" pitchFamily="2" charset="2"/>
              <a:buChar char="o"/>
            </a:pPr>
            <a:r>
              <a:rPr lang="zh-CN" sz="2000">
                <a:latin typeface="Microsoft YaHei"/>
                <a:ea typeface="Microsoft YaHei"/>
                <a:cs typeface="Arial"/>
              </a:rPr>
              <a:t>输入数据（Input）：用户输入的内容或问题</a:t>
            </a:r>
            <a:endParaRPr lang="en-US" altLang="zh-CN" sz="2000">
              <a:latin typeface="Arial"/>
              <a:ea typeface="Microsoft YaHei"/>
              <a:cs typeface="Arial"/>
            </a:endParaRPr>
          </a:p>
          <a:p>
            <a:pPr lvl="1">
              <a:buClr>
                <a:srgbClr val="4472C4"/>
              </a:buClr>
              <a:buFont typeface="Courier New,monospace" panose="05000000000000000000" pitchFamily="2" charset="2"/>
              <a:buChar char="o"/>
            </a:pPr>
            <a:r>
              <a:rPr lang="zh-CN" sz="2000">
                <a:latin typeface="Microsoft YaHei"/>
                <a:ea typeface="Microsoft YaHei"/>
                <a:cs typeface="Arial"/>
              </a:rPr>
              <a:t>输出指示（Output）：指定输出的类型或格式</a:t>
            </a:r>
            <a:endParaRPr 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72056-17C0-1B63-3970-D4DE53A1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860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TextBrewer: An Open-Source Knowledge Distillation Toolkit</a:t>
            </a:r>
            <a:endParaRPr lang="en-US" altLang="zh-CN" dirty="0"/>
          </a:p>
          <a:p>
            <a:pPr lvl="1"/>
            <a:r>
              <a:rPr lang="zh-CN" altLang="en-US" dirty="0"/>
              <a:t>推出了首个面向自然语言处理领域的基于</a:t>
            </a:r>
            <a:r>
              <a:rPr lang="en-US" altLang="zh-CN" dirty="0" err="1"/>
              <a:t>Pytorch</a:t>
            </a:r>
            <a:r>
              <a:rPr lang="zh-CN" altLang="en-US" dirty="0"/>
              <a:t>的知识蒸馏工具包</a:t>
            </a:r>
          </a:p>
          <a:p>
            <a:pPr lvl="1"/>
            <a:r>
              <a:rPr lang="zh-CN" altLang="en-US" dirty="0"/>
              <a:t>提供了方便、快捷、易用的知识蒸馏框架，少量性能损失换取大幅速度提升</a:t>
            </a:r>
          </a:p>
          <a:p>
            <a:pPr lvl="1"/>
            <a:r>
              <a:rPr lang="en-US" altLang="zh-CN" u="sng" dirty="0">
                <a:hlinkClick r:id="rId3"/>
              </a:rPr>
              <a:t>http://textbrewer.hfl-rc.com/</a:t>
            </a:r>
            <a:r>
              <a:rPr lang="en-US" altLang="zh-CN" dirty="0"/>
              <a:t> </a:t>
            </a:r>
            <a:r>
              <a:rPr lang="zh-CN" altLang="en-US" dirty="0"/>
              <a:t>或通过 </a:t>
            </a:r>
            <a:r>
              <a:rPr lang="en-US" altLang="zh-CN" b="1" dirty="0"/>
              <a:t>pip install </a:t>
            </a:r>
            <a:r>
              <a:rPr lang="en-US" altLang="zh-CN" b="1" dirty="0" err="1"/>
              <a:t>textbrewer</a:t>
            </a:r>
            <a:r>
              <a:rPr lang="en-US" altLang="zh-CN" dirty="0"/>
              <a:t> </a:t>
            </a:r>
            <a:r>
              <a:rPr lang="zh-CN" altLang="en-US" dirty="0"/>
              <a:t>安装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4D5DE4-018C-454F-992E-E5A5E7D806AD}"/>
              </a:ext>
            </a:extLst>
          </p:cNvPr>
          <p:cNvSpPr txBox="1"/>
          <p:nvPr/>
        </p:nvSpPr>
        <p:spPr>
          <a:xfrm>
            <a:off x="2614282" y="4586814"/>
            <a:ext cx="7386536" cy="170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模型无关：适用于多种模型结构（主要面向Transfomer结构）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方便灵活：可自由组合多种蒸馏方法，支持增加自定义损失等模块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非侵入式：无需对教师与学生模型本身结构进行修改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适用面广：支持典型NLP任务，如文本分类、阅读理解、序列标注等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343FF8-9CEC-D44C-98B3-4D47F8346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047" y="3523184"/>
            <a:ext cx="4801005" cy="9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31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b="1" dirty="0"/>
              <a:t>TextBrewer: </a:t>
            </a:r>
            <a:r>
              <a:rPr lang="zh-CN" altLang="en-US" b="1" dirty="0"/>
              <a:t>整体架构</a:t>
            </a:r>
            <a:endParaRPr lang="en-US" altLang="zh-CN" dirty="0"/>
          </a:p>
          <a:p>
            <a:pPr lvl="1"/>
            <a:r>
              <a:rPr lang="en-US" altLang="zh-CN" dirty="0"/>
              <a:t>Distillers</a:t>
            </a:r>
            <a:r>
              <a:rPr lang="zh-CN" altLang="en-US" dirty="0"/>
              <a:t>：用于执行实际的知识蒸馏工作</a:t>
            </a:r>
          </a:p>
          <a:p>
            <a:pPr lvl="1"/>
            <a:r>
              <a:rPr lang="en-US" altLang="zh-CN" dirty="0"/>
              <a:t>Configurations</a:t>
            </a:r>
            <a:r>
              <a:rPr lang="zh-CN" altLang="en-US" dirty="0"/>
              <a:t>：为</a:t>
            </a:r>
            <a:r>
              <a:rPr lang="en-US" altLang="zh-CN" dirty="0"/>
              <a:t>Distillers</a:t>
            </a:r>
            <a:r>
              <a:rPr lang="zh-CN" altLang="en-US" dirty="0"/>
              <a:t>提供必要的配置</a:t>
            </a:r>
          </a:p>
          <a:p>
            <a:pPr lvl="1"/>
            <a:r>
              <a:rPr lang="en-US" altLang="zh-CN" dirty="0"/>
              <a:t>Utilities</a:t>
            </a:r>
            <a:r>
              <a:rPr lang="zh-CN" altLang="en-US" dirty="0"/>
              <a:t>：包含一些辅助的功能，如模型参数统计等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8E3A3B-CB33-2343-83BE-EAB68EBD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106" y="3291818"/>
            <a:ext cx="7217788" cy="28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58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6398321" cy="5310104"/>
          </a:xfrm>
        </p:spPr>
        <p:txBody>
          <a:bodyPr/>
          <a:lstStyle/>
          <a:p>
            <a:r>
              <a:rPr lang="en-US" altLang="zh-CN" b="1" dirty="0"/>
              <a:t>TextBrewer</a:t>
            </a:r>
            <a:r>
              <a:rPr lang="zh-CN" altLang="en-US" b="1" dirty="0"/>
              <a:t>：工作流程</a:t>
            </a:r>
            <a:endParaRPr lang="zh-CN" altLang="en-US" dirty="0"/>
          </a:p>
          <a:p>
            <a:pPr lvl="1"/>
            <a:r>
              <a:rPr lang="zh-CN" altLang="en-US" b="1" dirty="0"/>
              <a:t>第一步：开始蒸馏之前的准备工作</a:t>
            </a:r>
            <a:endParaRPr lang="zh-CN" altLang="en-US" dirty="0"/>
          </a:p>
          <a:p>
            <a:pPr lvl="2"/>
            <a:r>
              <a:rPr lang="zh-CN" altLang="en-US" dirty="0"/>
              <a:t>训练教师模型，定义并初始化学生模型</a:t>
            </a:r>
          </a:p>
          <a:p>
            <a:pPr lvl="2"/>
            <a:r>
              <a:rPr lang="zh-CN" altLang="en-US" dirty="0"/>
              <a:t>构造蒸馏用数据集的</a:t>
            </a:r>
            <a:r>
              <a:rPr lang="en-US" altLang="zh-CN" dirty="0" err="1"/>
              <a:t>DataLoader</a:t>
            </a:r>
            <a:endParaRPr lang="en-US" altLang="zh-CN" dirty="0"/>
          </a:p>
          <a:p>
            <a:pPr lvl="1"/>
            <a:r>
              <a:rPr lang="zh-CN" altLang="en-US" b="1" dirty="0"/>
              <a:t>第二步 </a:t>
            </a:r>
            <a:r>
              <a:rPr lang="en-US" altLang="zh-CN" b="1" dirty="0"/>
              <a:t>: </a:t>
            </a:r>
            <a:r>
              <a:rPr lang="zh-CN" altLang="en-US" b="1" dirty="0"/>
              <a:t>知识蒸馏</a:t>
            </a:r>
            <a:endParaRPr lang="zh-CN" altLang="en-US" dirty="0"/>
          </a:p>
          <a:p>
            <a:pPr lvl="2"/>
            <a:r>
              <a:rPr lang="zh-CN" altLang="en-US" dirty="0"/>
              <a:t>初始化</a:t>
            </a:r>
            <a:r>
              <a:rPr lang="en-US" altLang="zh-CN" dirty="0"/>
              <a:t>Distiller</a:t>
            </a:r>
            <a:r>
              <a:rPr lang="zh-CN" altLang="en-US" dirty="0"/>
              <a:t>，构造训练配置和蒸馏配置</a:t>
            </a:r>
          </a:p>
          <a:p>
            <a:pPr lvl="2"/>
            <a:r>
              <a:rPr lang="zh-CN" altLang="en-US" dirty="0"/>
              <a:t>定义</a:t>
            </a:r>
            <a:r>
              <a:rPr lang="en-US" altLang="zh-CN" dirty="0"/>
              <a:t>adaptors</a:t>
            </a:r>
            <a:r>
              <a:rPr lang="zh-CN" altLang="en-US" dirty="0"/>
              <a:t>和</a:t>
            </a:r>
            <a:r>
              <a:rPr lang="en-US" altLang="zh-CN" dirty="0"/>
              <a:t>callback</a:t>
            </a:r>
            <a:r>
              <a:rPr lang="zh-CN" altLang="en-US" dirty="0"/>
              <a:t>，分别用于适配模型输入输出和训练过程中的回调</a:t>
            </a:r>
          </a:p>
          <a:p>
            <a:pPr lvl="2"/>
            <a:r>
              <a:rPr lang="zh-CN" altLang="en-US" dirty="0"/>
              <a:t>调用</a:t>
            </a:r>
            <a:r>
              <a:rPr lang="en-US" altLang="zh-CN" dirty="0"/>
              <a:t>Distiller</a:t>
            </a:r>
            <a:r>
              <a:rPr lang="zh-CN" altLang="en-US" dirty="0"/>
              <a:t>的</a:t>
            </a:r>
            <a:r>
              <a:rPr lang="en-US" altLang="zh-CN" dirty="0"/>
              <a:t>train</a:t>
            </a:r>
            <a:r>
              <a:rPr lang="zh-CN" altLang="en-US" dirty="0"/>
              <a:t>方法开始蒸馏</a:t>
            </a:r>
          </a:p>
          <a:p>
            <a:pPr lvl="1"/>
            <a:r>
              <a:rPr lang="zh-CN" altLang="en-US" dirty="0"/>
              <a:t>一共只需</a:t>
            </a:r>
            <a:r>
              <a:rPr lang="en-US" altLang="zh-CN" dirty="0"/>
              <a:t>20</a:t>
            </a:r>
            <a:r>
              <a:rPr lang="zh-CN" altLang="en-US" dirty="0"/>
              <a:t>行左右的代码！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89C33C-6280-0945-9680-86EB181C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714" y="927369"/>
            <a:ext cx="4554610" cy="38154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C5F172-0760-584C-88C9-4597FE960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289" y="4871952"/>
            <a:ext cx="6025609" cy="161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75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A64CD-4B8E-AF4E-AFD6-DF400C27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C33AC-2CBA-F44E-9387-ACE8AAE0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3A5C-B76C-3E43-9822-560600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7696C-F247-4641-9A37-1CD4E9D2DDA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6197283" cy="5310104"/>
          </a:xfrm>
        </p:spPr>
        <p:txBody>
          <a:bodyPr/>
          <a:lstStyle/>
          <a:p>
            <a:r>
              <a:rPr lang="en-US" altLang="zh-CN" b="1" dirty="0"/>
              <a:t>TextBrewer: </a:t>
            </a:r>
            <a:r>
              <a:rPr lang="zh-CN" altLang="en-US" b="1" dirty="0"/>
              <a:t>实验效果</a:t>
            </a:r>
            <a:endParaRPr lang="zh-CN" altLang="en-US" dirty="0"/>
          </a:p>
          <a:p>
            <a:pPr lvl="1"/>
            <a:r>
              <a:rPr lang="zh-CN" altLang="en-US" dirty="0"/>
              <a:t>教师模型</a:t>
            </a:r>
            <a:r>
              <a:rPr lang="en-US" altLang="zh-CN" dirty="0"/>
              <a:t>: BERT-base</a:t>
            </a:r>
            <a:r>
              <a:rPr lang="zh-CN" altLang="en-US" dirty="0"/>
              <a:t>（</a:t>
            </a:r>
            <a:r>
              <a:rPr lang="en-US" altLang="zh-CN" dirty="0"/>
              <a:t>110M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学生模型</a:t>
            </a:r>
            <a:r>
              <a:rPr lang="en-US" altLang="zh-CN" dirty="0"/>
              <a:t>: T6 (60%), T3 (41%), T3-small (16%), T4-tiny (</a:t>
            </a:r>
            <a:r>
              <a:rPr lang="zh-CN" altLang="en-US" dirty="0"/>
              <a:t>与</a:t>
            </a:r>
            <a:r>
              <a:rPr lang="en-US" altLang="zh-CN" dirty="0" err="1"/>
              <a:t>TinyBERT</a:t>
            </a:r>
            <a:r>
              <a:rPr lang="zh-CN" altLang="en-US" dirty="0"/>
              <a:t>相同大小</a:t>
            </a:r>
            <a:r>
              <a:rPr lang="en-US" altLang="zh-CN" dirty="0"/>
              <a:t>, 13%)</a:t>
            </a:r>
          </a:p>
          <a:p>
            <a:pPr lvl="1"/>
            <a:r>
              <a:rPr lang="zh-CN" altLang="en-US" b="1" dirty="0"/>
              <a:t>单教师知识蒸馏</a:t>
            </a:r>
            <a:endParaRPr lang="zh-CN" altLang="en-US" dirty="0"/>
          </a:p>
          <a:p>
            <a:pPr lvl="2"/>
            <a:r>
              <a:rPr lang="en-US" altLang="zh-CN" dirty="0"/>
              <a:t>T6</a:t>
            </a:r>
            <a:r>
              <a:rPr lang="zh-CN" altLang="en-US" dirty="0"/>
              <a:t>结构可以达到教师模型效果的</a:t>
            </a:r>
            <a:r>
              <a:rPr lang="en-US" altLang="zh-CN" dirty="0"/>
              <a:t>99%</a:t>
            </a:r>
            <a:r>
              <a:rPr lang="zh-CN" altLang="en-US" dirty="0"/>
              <a:t>，且模型体积缩小至</a:t>
            </a:r>
            <a:r>
              <a:rPr lang="en-US" altLang="zh-CN" dirty="0"/>
              <a:t>60%</a:t>
            </a:r>
            <a:endParaRPr lang="zh-CN" altLang="en-US" dirty="0"/>
          </a:p>
          <a:p>
            <a:pPr lvl="2"/>
            <a:r>
              <a:rPr lang="en-US" altLang="zh-CN" dirty="0"/>
              <a:t>T4-tiny</a:t>
            </a:r>
            <a:r>
              <a:rPr lang="zh-CN" altLang="en-US" dirty="0"/>
              <a:t>知识蒸馏结果优于</a:t>
            </a:r>
            <a:r>
              <a:rPr lang="en-US" altLang="zh-CN" dirty="0" err="1"/>
              <a:t>TinyBERT</a:t>
            </a:r>
            <a:endParaRPr lang="en-US" altLang="zh-CN" dirty="0"/>
          </a:p>
          <a:p>
            <a:pPr lvl="1"/>
            <a:r>
              <a:rPr lang="zh-CN" altLang="en-US" b="1" dirty="0"/>
              <a:t>多教师知识蒸馏</a:t>
            </a:r>
            <a:endParaRPr lang="zh-CN" altLang="en-US" dirty="0"/>
          </a:p>
          <a:p>
            <a:pPr lvl="2"/>
            <a:r>
              <a:rPr lang="zh-CN" altLang="en-US" dirty="0"/>
              <a:t>所有模型使用同样的结构，即</a:t>
            </a:r>
            <a:r>
              <a:rPr lang="en-US" altLang="zh-CN" dirty="0"/>
              <a:t>BERT-base</a:t>
            </a:r>
          </a:p>
          <a:p>
            <a:pPr lvl="2"/>
            <a:r>
              <a:rPr lang="zh-CN" altLang="en-US" dirty="0"/>
              <a:t>蒸馏后的学生模型获得最优效果，且超过简单的模型融合（</a:t>
            </a:r>
            <a:r>
              <a:rPr lang="en-US" altLang="zh-CN" dirty="0"/>
              <a:t>ensemble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EBF887-3DF8-3B4C-975B-CB7C7565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09" y="1070857"/>
            <a:ext cx="4188301" cy="29812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7CD6F5-BAE1-0247-B179-BD6572FA2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909" y="4304730"/>
            <a:ext cx="4188301" cy="20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CDDEF-D4F9-C285-955A-405472409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1ACDBB-D65D-FBFF-628C-85E18CC3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9B3B3-D59D-AB3B-FAD2-1902B232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F67852-F028-0FB5-FB16-7D5E3BD7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2BDB23-AB66-1EC6-2456-E59D74DA22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6"/>
            <a:ext cx="10799114" cy="4514695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b="1" dirty="0" err="1"/>
              <a:t>模型裁剪</a:t>
            </a:r>
            <a:endParaRPr lang="en-US" b="1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模型裁剪是指通过移除神经网络中的一部分权重或神经元 来减少模型的大小和计算需求的过程</a:t>
            </a:r>
            <a:endParaRPr lang="en-US" dirty="0"/>
          </a:p>
          <a:p>
            <a:pPr lvl="1" algn="just">
              <a:spcBef>
                <a:spcPts val="600"/>
              </a:spcBef>
            </a:pPr>
            <a:r>
              <a:rPr lang="en-US" dirty="0" err="1"/>
              <a:t>非结构化裁剪</a:t>
            </a:r>
            <a:endParaRPr lang="en-US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涉及移除单个权重，这些权重根据某种标准被认为是不重要的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非结构化裁剪的结果是一个稀疏的权重矩阵，可能需要专门的硬件 或软件优化来实现计算效率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结构化裁剪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结构化裁剪按照预定义的网络结构（如神经元、卷积核或整个层）来移除权重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结构化裁剪的结果是一个更紧凑的模型， 容易在标准硬件上实现效率提升，因为它减少了模型的维度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4383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8CE27-2481-D91E-FCFC-DB3D4CC5B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7A6033-0ADE-3530-0D87-9FA5295A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95A9C-8184-3437-A0E7-DD5AD98D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F71E11-B1C0-7892-F5D7-6924DD319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EAC6F2-9554-9183-8A34-228887167B5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6"/>
            <a:ext cx="10799114" cy="4514695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b="1" dirty="0" err="1"/>
              <a:t>模型裁剪</a:t>
            </a:r>
            <a:endParaRPr lang="en-US" b="1" dirty="0"/>
          </a:p>
          <a:p>
            <a:pPr lvl="1" algn="just">
              <a:spcBef>
                <a:spcPts val="600"/>
              </a:spcBef>
            </a:pPr>
            <a:r>
              <a:rPr lang="en-US" dirty="0" err="1"/>
              <a:t>非结构化裁剪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以幅值裁剪（</a:t>
            </a:r>
            <a:r>
              <a:rPr lang="en-US" altLang="zh-CN" dirty="0"/>
              <a:t>Magnitude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r>
              <a:rPr lang="zh-CN" altLang="en-US" dirty="0"/>
              <a:t>）为例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/>
              <a:t> </a:t>
            </a:r>
            <a:r>
              <a:rPr lang="zh-CN" altLang="en-US" dirty="0"/>
              <a:t>预训练</a:t>
            </a:r>
            <a:r>
              <a:rPr lang="en-US" altLang="zh-CN" dirty="0"/>
              <a:t>:</a:t>
            </a:r>
            <a:r>
              <a:rPr lang="zh-CN" altLang="en-US" dirty="0"/>
              <a:t> 正常训练网络，以识别重要 </a:t>
            </a:r>
            <a:r>
              <a:rPr lang="en-US" altLang="zh-CN" dirty="0"/>
              <a:t>vs. </a:t>
            </a:r>
            <a:r>
              <a:rPr lang="zh-CN" altLang="en-US" dirty="0"/>
              <a:t>不重要的权重连接</a:t>
            </a:r>
            <a:r>
              <a:rPr lang="en-US" altLang="zh-CN" dirty="0"/>
              <a:t>;</a:t>
            </a:r>
            <a:r>
              <a:rPr lang="zh-CN" altLang="en-US" dirty="0"/>
              <a:t> 目的不是获得最优性能，而是判断权重贡献大小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 权重剪除</a:t>
            </a:r>
            <a:r>
              <a:rPr lang="en-US" altLang="zh-CN" dirty="0"/>
              <a:t>:</a:t>
            </a:r>
            <a:r>
              <a:rPr lang="zh-CN" altLang="en-US" dirty="0"/>
              <a:t> 根据绝对值排序，裁剪掉低于设定阈值的权重</a:t>
            </a:r>
            <a:r>
              <a:rPr lang="en-US" altLang="zh-CN" dirty="0"/>
              <a:t>;</a:t>
            </a:r>
            <a:r>
              <a:rPr lang="zh-CN" altLang="en-US" dirty="0"/>
              <a:t> 剩下的是“重要连接” → 得到稀疏结构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 微调重训练</a:t>
            </a:r>
            <a:r>
              <a:rPr lang="en-US" altLang="zh-CN" dirty="0"/>
              <a:t>:</a:t>
            </a:r>
            <a:r>
              <a:rPr lang="zh-CN" altLang="en-US" dirty="0"/>
              <a:t> 对稀疏网络重新训练，恢复模型性能</a:t>
            </a:r>
            <a:r>
              <a:rPr lang="en-US" altLang="zh-CN" dirty="0"/>
              <a:t>;</a:t>
            </a:r>
            <a:r>
              <a:rPr lang="zh-CN" altLang="en-US" dirty="0"/>
              <a:t> 如果跳过此步骤，模型准确率将严重下降 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25B08C-886C-DCC5-30D9-001A9D188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921" y="4067698"/>
            <a:ext cx="5926157" cy="25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44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B5447-047E-7124-FFE1-94C9FA31B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E3B50-2B64-29C8-500F-7858BF53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2F10A-CE7A-A280-A427-F55AD107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A7DD39-121D-B351-9C28-A2F5404E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4930DB-72A7-D949-BED3-FDBE778EEBE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6"/>
            <a:ext cx="10799114" cy="4514695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b="1" dirty="0" err="1"/>
              <a:t>模型裁剪</a:t>
            </a:r>
            <a:endParaRPr lang="en-US" b="1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结构化裁剪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结构化裁剪是一种以通道、注意力头、</a:t>
            </a:r>
            <a:r>
              <a:rPr lang="en-US" altLang="zh-CN" dirty="0"/>
              <a:t>FFN </a:t>
            </a:r>
            <a:r>
              <a:rPr lang="zh-CN" altLang="en-US" dirty="0"/>
              <a:t>单元、甚至整个层为单位的压缩方法，目标是在尽量不影响模型性能的前提下减少计算量与参数规模。由于裁剪结果仍保持稠密结构，因此无需依赖稀疏计算支持，适用于通用硬件部署</a:t>
            </a:r>
            <a:endParaRPr lang="en-US" altLang="zh-CN" dirty="0"/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裁剪标准通常基于：</a:t>
            </a:r>
          </a:p>
          <a:p>
            <a:pPr lvl="3" algn="just">
              <a:spcBef>
                <a:spcPts val="600"/>
              </a:spcBef>
            </a:pPr>
            <a:r>
              <a:rPr lang="zh-CN" altLang="en-US" dirty="0"/>
              <a:t>权重范数（</a:t>
            </a:r>
            <a:r>
              <a:rPr lang="en-US" altLang="zh-CN" dirty="0"/>
              <a:t>L1 / L2</a:t>
            </a:r>
            <a:r>
              <a:rPr lang="zh-CN" altLang="en-US" dirty="0"/>
              <a:t>）</a:t>
            </a:r>
          </a:p>
          <a:p>
            <a:pPr lvl="3" algn="just">
              <a:spcBef>
                <a:spcPts val="600"/>
              </a:spcBef>
            </a:pPr>
            <a:r>
              <a:rPr lang="zh-CN" altLang="en-US" dirty="0"/>
              <a:t>对损失函数的影响程度（如灵敏度分析）</a:t>
            </a:r>
          </a:p>
          <a:p>
            <a:pPr lvl="3" algn="just">
              <a:spcBef>
                <a:spcPts val="600"/>
              </a:spcBef>
            </a:pPr>
            <a:r>
              <a:rPr lang="zh-CN" altLang="en-US" dirty="0"/>
              <a:t>以注意力头为例，可通过以下方式评估重要性：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D4B41B-7B11-899C-74DF-A1CD60C5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4733351"/>
            <a:ext cx="3886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0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C726F-2390-0438-8A0F-B84A0EB44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2D604E-27F7-1C3E-7146-B6C93079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5397E-F649-D587-EA19-F9B08DF9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EA0F7B-8080-2202-00D2-0A431832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A4726B-566E-B4B1-8E90-DD530AC2A90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2707930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b="1" dirty="0"/>
              <a:t>Text</a:t>
            </a:r>
            <a:r>
              <a:rPr lang="en-US" altLang="zh-CN" b="1" dirty="0"/>
              <a:t>Pruner</a:t>
            </a:r>
            <a:r>
              <a:rPr lang="en-US" altLang="zh-CN" dirty="0"/>
              <a:t>: A Model Pruning Toolkit for Pre-trained Language Model</a:t>
            </a:r>
            <a:endParaRPr lang="en-US" b="1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推出首个面向自然语言处理领域的基于</a:t>
            </a:r>
            <a:r>
              <a:rPr lang="en-US" altLang="zh-CN" dirty="0"/>
              <a:t>PyTorch</a:t>
            </a:r>
            <a:r>
              <a:rPr lang="zh-CN" altLang="en-US" dirty="0"/>
              <a:t>的模型裁剪工具包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通过轻量、快速的裁剪方法对模型进行结构化剪枝，从而实现压缩模型体积、提升模型速度</a:t>
            </a:r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访问 </a:t>
            </a:r>
            <a:r>
              <a:rPr lang="en-US" altLang="zh-CN" dirty="0"/>
              <a:t>http://</a:t>
            </a:r>
            <a:r>
              <a:rPr lang="en-US" altLang="zh-CN" dirty="0" err="1"/>
              <a:t>textpruner.hfl-rc.com</a:t>
            </a:r>
            <a:r>
              <a:rPr lang="en-US" altLang="zh-CN" dirty="0"/>
              <a:t>/ </a:t>
            </a:r>
            <a:r>
              <a:rPr lang="zh-CN" altLang="en-US" dirty="0"/>
              <a:t>或通过 </a:t>
            </a:r>
            <a:r>
              <a:rPr lang="en-US" altLang="zh-CN" dirty="0"/>
              <a:t>pip install </a:t>
            </a:r>
            <a:r>
              <a:rPr lang="en-US" altLang="zh-CN" dirty="0" err="1"/>
              <a:t>textpruner</a:t>
            </a:r>
            <a:r>
              <a:rPr lang="zh-CN" altLang="en-US" dirty="0"/>
              <a:t>安装</a:t>
            </a:r>
          </a:p>
        </p:txBody>
      </p:sp>
      <p:sp>
        <p:nvSpPr>
          <p:cNvPr id="6" name="功能通用：适配多种预训练模型，以及多种NLU任务…">
            <a:extLst>
              <a:ext uri="{FF2B5EF4-FFF2-40B4-BE49-F238E27FC236}">
                <a16:creationId xmlns:a16="http://schemas.microsoft.com/office/drawing/2014/main" id="{DB9C8028-8877-3A63-DE02-B03F35F8AE89}"/>
              </a:ext>
            </a:extLst>
          </p:cNvPr>
          <p:cNvSpPr txBox="1"/>
          <p:nvPr/>
        </p:nvSpPr>
        <p:spPr>
          <a:xfrm>
            <a:off x="1380396" y="4602586"/>
            <a:ext cx="9482974" cy="1715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96874" indent="-396874" algn="l">
              <a:lnSpc>
                <a:spcPct val="150000"/>
              </a:lnSpc>
              <a:buSzPct val="125000"/>
              <a:buChar char="•"/>
              <a:defRPr b="0"/>
            </a:pPr>
            <a:r>
              <a:rPr b="1" dirty="0" err="1"/>
              <a:t>功能通用：</a:t>
            </a:r>
            <a:r>
              <a:rPr dirty="0" err="1"/>
              <a:t>适配多种预训练模型，以及多种NLU任务</a:t>
            </a:r>
            <a:endParaRPr dirty="0"/>
          </a:p>
          <a:p>
            <a:pPr marL="396874" indent="-396874" algn="l">
              <a:lnSpc>
                <a:spcPct val="150000"/>
              </a:lnSpc>
              <a:buSzPct val="125000"/>
              <a:buChar char="•"/>
              <a:defRPr b="0"/>
            </a:pPr>
            <a:r>
              <a:rPr b="1" dirty="0" err="1"/>
              <a:t>可定制化：</a:t>
            </a:r>
            <a:r>
              <a:rPr dirty="0" err="1"/>
              <a:t>除了标准PLM外，也可使用TextPruner裁剪基于标准PLM开发的自定义模型</a:t>
            </a:r>
            <a:endParaRPr dirty="0"/>
          </a:p>
          <a:p>
            <a:pPr marL="396874" indent="-396874" algn="l">
              <a:lnSpc>
                <a:spcPct val="150000"/>
              </a:lnSpc>
              <a:buSzPct val="125000"/>
              <a:buChar char="•"/>
              <a:defRPr b="0"/>
            </a:pPr>
            <a:r>
              <a:rPr b="1" dirty="0" err="1"/>
              <a:t>灵活便捷：</a:t>
            </a:r>
            <a:r>
              <a:rPr dirty="0" err="1"/>
              <a:t>可作为Python包在Python脚本中使用，也提供了独立的命令行工具</a:t>
            </a:r>
            <a:endParaRPr b="1" dirty="0"/>
          </a:p>
          <a:p>
            <a:pPr marL="396874" indent="-396874" algn="l">
              <a:lnSpc>
                <a:spcPct val="150000"/>
              </a:lnSpc>
              <a:buSzPct val="125000"/>
              <a:buChar char="•"/>
              <a:defRPr b="0"/>
            </a:pPr>
            <a:r>
              <a:rPr b="1" dirty="0" err="1"/>
              <a:t>运行高效：</a:t>
            </a:r>
            <a:r>
              <a:rPr dirty="0" err="1"/>
              <a:t>使用无训练的结构化裁剪方法，运行迅速，快于知识蒸馏等基于训练的方法</a:t>
            </a:r>
            <a:endParaRPr dirty="0"/>
          </a:p>
        </p:txBody>
      </p:sp>
      <p:grpSp>
        <p:nvGrpSpPr>
          <p:cNvPr id="7" name="成组">
            <a:extLst>
              <a:ext uri="{FF2B5EF4-FFF2-40B4-BE49-F238E27FC236}">
                <a16:creationId xmlns:a16="http://schemas.microsoft.com/office/drawing/2014/main" id="{7A287948-0287-F79C-7FC5-D12F7D934602}"/>
              </a:ext>
            </a:extLst>
          </p:cNvPr>
          <p:cNvGrpSpPr/>
          <p:nvPr/>
        </p:nvGrpSpPr>
        <p:grpSpPr>
          <a:xfrm>
            <a:off x="4253462" y="3778787"/>
            <a:ext cx="4631642" cy="912118"/>
            <a:chOff x="290807" y="45225"/>
            <a:chExt cx="10051113" cy="1986774"/>
          </a:xfrm>
        </p:grpSpPr>
        <p:sp>
          <p:nvSpPr>
            <p:cNvPr id="8" name="190+ ⭐️">
              <a:extLst>
                <a:ext uri="{FF2B5EF4-FFF2-40B4-BE49-F238E27FC236}">
                  <a16:creationId xmlns:a16="http://schemas.microsoft.com/office/drawing/2014/main" id="{29118D63-C380-C532-7696-3A53C3BFAC09}"/>
                </a:ext>
              </a:extLst>
            </p:cNvPr>
            <p:cNvSpPr/>
            <p:nvPr/>
          </p:nvSpPr>
          <p:spPr>
            <a:xfrm>
              <a:off x="9071920" y="7620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>
                  <a:solidFill>
                    <a:srgbClr val="FF2600"/>
                  </a:solidFill>
                </a:defRPr>
              </a:lvl1pPr>
            </a:lstStyle>
            <a:p>
              <a:endParaRPr dirty="0"/>
            </a:p>
          </p:txBody>
        </p:sp>
        <p:pic>
          <p:nvPicPr>
            <p:cNvPr id="9" name="textpruner.png" descr="textpruner.png">
              <a:extLst>
                <a:ext uri="{FF2B5EF4-FFF2-40B4-BE49-F238E27FC236}">
                  <a16:creationId xmlns:a16="http://schemas.microsoft.com/office/drawing/2014/main" id="{04B79624-CDB0-27ED-CB1E-813FD8FF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057"/>
            <a:stretch>
              <a:fillRect/>
            </a:stretch>
          </p:blipFill>
          <p:spPr>
            <a:xfrm>
              <a:off x="290807" y="45225"/>
              <a:ext cx="6876939" cy="1433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4585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A2D5E-C9DD-E224-9944-1197ADF72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6D37BA-902E-5FC9-E902-C62CC0B1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27106-1F2C-BF3B-3180-43D490DE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B0F317-3909-3E95-EA01-5280CD7A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034F0-77BE-A2E0-8AB2-A5608B327F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2707930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b="1" dirty="0"/>
              <a:t>Text</a:t>
            </a:r>
            <a:r>
              <a:rPr lang="en-US" altLang="zh-CN" b="1" dirty="0"/>
              <a:t>Pruner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工具包设计架构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/>
              <a:t>Pruners</a:t>
            </a:r>
            <a:r>
              <a:rPr lang="zh-CN" altLang="en-US" dirty="0"/>
              <a:t>：用于执行实际的模型裁剪，包含词表裁剪、</a:t>
            </a:r>
            <a:r>
              <a:rPr lang="en-US" altLang="zh-CN" dirty="0"/>
              <a:t>Transformer</a:t>
            </a:r>
            <a:r>
              <a:rPr lang="zh-CN" altLang="en-US" dirty="0"/>
              <a:t>裁剪、流水线裁剪等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/>
              <a:t>Configurations</a:t>
            </a:r>
            <a:r>
              <a:rPr lang="zh-CN" altLang="en-US" dirty="0"/>
              <a:t>：为</a:t>
            </a:r>
            <a:r>
              <a:rPr lang="en-US" altLang="zh-CN" dirty="0"/>
              <a:t>Distillers</a:t>
            </a:r>
            <a:r>
              <a:rPr lang="zh-CN" altLang="en-US" dirty="0"/>
              <a:t>提供必要的配置信息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/>
              <a:t>Utilities</a:t>
            </a:r>
            <a:r>
              <a:rPr lang="zh-CN" altLang="en-US" dirty="0"/>
              <a:t>：包含一些辅助的功能，如模型参数统计、计算推断时间等</a:t>
            </a:r>
          </a:p>
        </p:txBody>
      </p:sp>
      <p:pic>
        <p:nvPicPr>
          <p:cNvPr id="10" name="图像" descr="图像">
            <a:extLst>
              <a:ext uri="{FF2B5EF4-FFF2-40B4-BE49-F238E27FC236}">
                <a16:creationId xmlns:a16="http://schemas.microsoft.com/office/drawing/2014/main" id="{8B86618C-3ACC-A8B4-CACD-D07DD510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341" y="3778787"/>
            <a:ext cx="5345318" cy="24610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4595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CFD72-1537-7471-D7D4-9E2CDB35B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B50BE1-0665-0FC3-27CE-BB860D8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2C7F5-6D3E-74CD-9FC3-E7EF985C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BAB02-839A-50EC-7164-EB8E7687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E916DB-7044-41DA-6FAF-76A7E6D32AC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2707930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b="1" dirty="0"/>
              <a:t>Text</a:t>
            </a:r>
            <a:r>
              <a:rPr lang="en-US" altLang="zh-CN" b="1" dirty="0"/>
              <a:t>Pruner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裁剪模式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词表裁剪：移除词表中未被使用的单词，实现减小模型体积，提升</a:t>
            </a:r>
            <a:r>
              <a:rPr lang="en-US" altLang="zh-CN" dirty="0"/>
              <a:t>MLM</a:t>
            </a:r>
            <a:r>
              <a:rPr lang="zh-CN" altLang="en-US" dirty="0"/>
              <a:t>任务速度的效果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/>
              <a:t>Transformer</a:t>
            </a:r>
            <a:r>
              <a:rPr lang="zh-CN" altLang="en-US" dirty="0"/>
              <a:t>裁剪：裁剪“不重要”的注意力头和全连接层神经元，在减小模型体积的同时把对模型性能的影响尽可能降到最低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流水线裁剪：依次分别进行</a:t>
            </a:r>
            <a:r>
              <a:rPr lang="en-US" altLang="zh-CN" dirty="0"/>
              <a:t>Transformer</a:t>
            </a:r>
            <a:r>
              <a:rPr lang="zh-CN" altLang="en-US" dirty="0"/>
              <a:t>裁剪和词表裁剪，对模型体积做全面的压缩</a:t>
            </a:r>
          </a:p>
        </p:txBody>
      </p:sp>
      <p:pic>
        <p:nvPicPr>
          <p:cNvPr id="6" name="图片 6" descr="图片 6">
            <a:extLst>
              <a:ext uri="{FF2B5EF4-FFF2-40B4-BE49-F238E27FC236}">
                <a16:creationId xmlns:a16="http://schemas.microsoft.com/office/drawing/2014/main" id="{E95BE75E-D8F1-2D63-5231-EE6A3BB5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851" y="3778787"/>
            <a:ext cx="4538298" cy="26466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3164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6058A-E69A-A538-59C9-C32AB404A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B9F3F9-B5F6-9279-2B8C-66792337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1F4F92-6412-22AC-420F-95B3FFAFA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9465309" cy="481783"/>
          </a:xfrm>
        </p:spPr>
        <p:txBody>
          <a:bodyPr lIns="91440" tIns="45720" rIns="91440" bIns="45720" anchor="t"/>
          <a:lstStyle/>
          <a:p>
            <a:r>
              <a:rPr lang="zh-CN" altLang="en-US">
                <a:latin typeface="微软雅黑"/>
                <a:ea typeface="微软雅黑"/>
              </a:rPr>
              <a:t>提示工程（Prompt Engineering）</a:t>
            </a:r>
            <a:endParaRPr lang="zh-CN" altLang="en-US" dirty="0">
              <a:latin typeface="微软雅黑"/>
              <a:ea typeface="微软雅黑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D38FF-FE4B-C8AC-14F3-6259676D374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4552596" cy="5310104"/>
          </a:xfrm>
        </p:spPr>
        <p:txBody>
          <a:bodyPr lIns="91440" tIns="45720" rIns="91440" bIns="45720" anchor="t"/>
          <a:lstStyle/>
          <a:p>
            <a:pPr marL="342900" indent="-342900"/>
            <a:r>
              <a:rPr lang="zh-CN" altLang="en-US" sz="2400">
                <a:latin typeface="Microsoft YaHei"/>
                <a:ea typeface="Microsoft YaHei"/>
              </a:rPr>
              <a:t>提示工程的通用技巧</a:t>
            </a:r>
            <a:endParaRPr lang="zh-CN" altLang="en-US" sz="2400" dirty="0">
              <a:latin typeface="Microsoft YaHei"/>
              <a:ea typeface="Microsoft YaHei"/>
            </a:endParaRPr>
          </a:p>
          <a:p>
            <a:pPr lvl="1">
              <a:buFont typeface="Courier New" panose="05000000000000000000" pitchFamily="2" charset="2"/>
              <a:buChar char="o"/>
            </a:pPr>
            <a:r>
              <a:rPr lang="zh-CN" altLang="en-US" sz="2000">
                <a:latin typeface="Microsoft YaHei"/>
                <a:ea typeface="Microsoft YaHei"/>
              </a:rPr>
              <a:t>清晰且具体的任务描述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zh-CN" altLang="en-US" sz="2000">
                <a:latin typeface="Microsoft YaHei"/>
                <a:ea typeface="Microsoft YaHei"/>
              </a:rPr>
              <a:t>提供必要的背景信息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zh-CN" altLang="en-US" sz="2000">
                <a:latin typeface="Microsoft YaHei"/>
                <a:ea typeface="Microsoft YaHei"/>
              </a:rPr>
              <a:t>明确对模型输出的期望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zh-CN" altLang="en-US" sz="2000">
                <a:latin typeface="Microsoft YaHei"/>
                <a:ea typeface="Microsoft YaHei"/>
              </a:rPr>
              <a:t>不要告诉模型 “不要做什么”，而是告诉模型“要做什么”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364D-2678-25F5-BBC0-3A54039B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B7F7E-2B18-1128-B520-D2BB6DFF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06" r="66" b="-603"/>
          <a:stretch/>
        </p:blipFill>
        <p:spPr>
          <a:xfrm>
            <a:off x="4885325" y="1176044"/>
            <a:ext cx="7148576" cy="51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96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E3BFC-2FB3-8B45-1BA6-C26CC7F3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0454F1-80BD-B799-C191-6EE8A597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12669-991E-E239-3550-95A412C1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DB82FB-A6E2-1229-D62C-44F3CF6F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088AF-D648-6F2F-7C0A-B1F1F579B7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2707930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b="1" dirty="0"/>
              <a:t>Text</a:t>
            </a:r>
            <a:r>
              <a:rPr lang="en-US" altLang="zh-CN" b="1" dirty="0"/>
              <a:t>Pruner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裁剪方法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0F8A94-F594-3FED-870B-52442AF2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912" y="2040620"/>
            <a:ext cx="9623278" cy="45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68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0FA0A-77A3-C0A2-7AAD-BB2524DED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6312D-BB47-FD49-9C14-1C65A7BB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6B9CE-2EBC-8A4F-5CD7-49F0503B7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DB7B99-39D9-7BC9-8B60-A7E326ED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094121-2212-ADC4-49B6-0CA21F3047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2707930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b="1" dirty="0" err="1"/>
              <a:t>参数量化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参数量化是通过降低模型权重和激活值的表示精度（如从 </a:t>
            </a:r>
            <a:r>
              <a:rPr lang="en-US" altLang="zh-CN" dirty="0"/>
              <a:t>FP32 </a:t>
            </a:r>
            <a:r>
              <a:rPr lang="zh-CN" altLang="en-US" dirty="0"/>
              <a:t>转换为 </a:t>
            </a:r>
            <a:r>
              <a:rPr lang="en-US" altLang="zh-CN" dirty="0"/>
              <a:t>INT8 </a:t>
            </a:r>
            <a:r>
              <a:rPr lang="zh-CN" altLang="en-US" dirty="0"/>
              <a:t>或更低）来减小模型尺寸与计算成本的压缩方法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相比知识蒸馏和模型裁剪，量化直接作用于模型数值表示，无需结构变更或额外训练模型，特别适用于边缘设备部署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两类主流方法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/>
              <a:t>PTQ</a:t>
            </a:r>
            <a:r>
              <a:rPr lang="zh-CN" altLang="en-US" dirty="0"/>
              <a:t>（训练后量化）</a:t>
            </a:r>
          </a:p>
          <a:p>
            <a:pPr lvl="3" algn="just">
              <a:spcBef>
                <a:spcPts val="600"/>
              </a:spcBef>
            </a:pPr>
            <a:r>
              <a:rPr lang="zh-CN" altLang="en-US" dirty="0"/>
              <a:t>优点：部署简便，不依赖训练数据。</a:t>
            </a:r>
          </a:p>
          <a:p>
            <a:pPr lvl="3" algn="just">
              <a:spcBef>
                <a:spcPts val="600"/>
              </a:spcBef>
            </a:pPr>
            <a:r>
              <a:rPr lang="zh-CN" altLang="en-US" dirty="0"/>
              <a:t>缺点：若量化精度较低，可能导致精度损失较大。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/>
              <a:t>QAT</a:t>
            </a:r>
            <a:r>
              <a:rPr lang="zh-CN" altLang="en-US" dirty="0"/>
              <a:t>（量化感知训练）</a:t>
            </a:r>
          </a:p>
          <a:p>
            <a:pPr lvl="3" algn="just">
              <a:spcBef>
                <a:spcPts val="600"/>
              </a:spcBef>
            </a:pPr>
            <a:r>
              <a:rPr lang="zh-CN" altLang="en-US" dirty="0"/>
              <a:t>优点：在训练阶段引入量化过程，可有效缓解精度下降。</a:t>
            </a:r>
          </a:p>
          <a:p>
            <a:pPr lvl="3" algn="just">
              <a:spcBef>
                <a:spcPts val="600"/>
              </a:spcBef>
            </a:pPr>
            <a:r>
              <a:rPr lang="zh-CN" altLang="en-US" dirty="0"/>
              <a:t>缺点：训练代价高，需样本和算力支持。</a:t>
            </a:r>
          </a:p>
          <a:p>
            <a:pPr lvl="1" algn="just">
              <a:spcBef>
                <a:spcPts val="6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5404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96196-A77E-D96C-707A-548816C8A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51821-5E9F-588A-8ADE-A12C0B14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1DA43-2799-FECE-2F1A-8D7838A72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B2905D-95E4-9F38-8619-81B5007B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030D7D-D19A-0A87-3AB4-3798C1DA1FD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3974868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b="1" dirty="0" err="1"/>
              <a:t>参数量化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en-US" altLang="zh-CN" b="1" dirty="0"/>
              <a:t>LLM.int8()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en-US" altLang="zh-CN" dirty="0"/>
              <a:t>LLM.int8()</a:t>
            </a:r>
            <a:r>
              <a:rPr lang="zh-CN" altLang="en-US" dirty="0"/>
              <a:t> 是一种为大型 </a:t>
            </a:r>
            <a:r>
              <a:rPr lang="en-US" altLang="zh-CN" dirty="0"/>
              <a:t>Transformer </a:t>
            </a:r>
            <a:r>
              <a:rPr lang="zh-CN" altLang="en-US" dirty="0"/>
              <a:t>模型设计的 </a:t>
            </a:r>
            <a:r>
              <a:rPr lang="en-US" altLang="zh-CN" dirty="0"/>
              <a:t>8 </a:t>
            </a:r>
            <a:r>
              <a:rPr lang="zh-CN" altLang="en-US" dirty="0"/>
              <a:t>位整数量化推理方法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在保持精度的同时将推理所需内存减少约一半，极大提升推理效率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两大核心技术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向量级量化（</a:t>
            </a:r>
            <a:r>
              <a:rPr lang="en-US" altLang="zh-CN" dirty="0"/>
              <a:t>Vector-wise Quantization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</a:p>
          <a:p>
            <a:pPr lvl="3" algn="just">
              <a:spcBef>
                <a:spcPts val="600"/>
              </a:spcBef>
            </a:pPr>
            <a:r>
              <a:rPr lang="zh-CN" altLang="en-US" dirty="0"/>
              <a:t>利用 </a:t>
            </a:r>
            <a:r>
              <a:rPr lang="en-US" altLang="zh-CN" dirty="0" err="1"/>
              <a:t>Absmax</a:t>
            </a:r>
            <a:r>
              <a:rPr lang="en-US" altLang="zh-CN" dirty="0"/>
              <a:t> </a:t>
            </a:r>
            <a:r>
              <a:rPr lang="zh-CN" altLang="en-US" dirty="0"/>
              <a:t>技术将数据缩放至 </a:t>
            </a:r>
            <a:r>
              <a:rPr lang="en-US" altLang="zh-CN" dirty="0"/>
              <a:t>[−127, 127]</a:t>
            </a:r>
            <a:r>
              <a:rPr lang="zh-CN" altLang="en-US" dirty="0"/>
              <a:t>，每行（输入）与每列（权重）分别使用独立缩放因子（</a:t>
            </a:r>
            <a:r>
              <a:rPr lang="en-US" altLang="zh-CN" dirty="0"/>
              <a:t>C_X ⊗ C_W</a:t>
            </a:r>
            <a:r>
              <a:rPr lang="zh-CN" altLang="en-US" dirty="0"/>
              <a:t>），增强对离群值的鲁棒性。</a:t>
            </a:r>
          </a:p>
          <a:p>
            <a:pPr lvl="2" algn="just">
              <a:spcBef>
                <a:spcPts val="600"/>
              </a:spcBef>
            </a:pPr>
            <a:r>
              <a:rPr lang="zh-CN" altLang="en-US" dirty="0"/>
              <a:t>混合精度分解（</a:t>
            </a:r>
            <a:r>
              <a:rPr lang="en-US" altLang="zh-CN" dirty="0"/>
              <a:t>Mixed-Precision Decomposition</a:t>
            </a:r>
            <a:r>
              <a:rPr lang="zh-CN" altLang="en-US" dirty="0"/>
              <a:t>）</a:t>
            </a:r>
          </a:p>
          <a:p>
            <a:pPr lvl="3" algn="just">
              <a:spcBef>
                <a:spcPts val="600"/>
              </a:spcBef>
            </a:pPr>
            <a:r>
              <a:rPr lang="zh-CN" altLang="en-US" dirty="0"/>
              <a:t>针对高幅值的离群特征，采用 </a:t>
            </a:r>
            <a:r>
              <a:rPr lang="en-US" altLang="zh-CN" dirty="0"/>
              <a:t>F16 </a:t>
            </a:r>
            <a:r>
              <a:rPr lang="zh-CN" altLang="en-US" dirty="0"/>
              <a:t>计算，其余则保留为 </a:t>
            </a:r>
            <a:r>
              <a:rPr lang="en-US" altLang="zh-CN" dirty="0"/>
              <a:t>Int8</a:t>
            </a:r>
            <a:r>
              <a:rPr lang="zh-CN" altLang="en-US" dirty="0"/>
              <a:t>；仅约 </a:t>
            </a:r>
            <a:r>
              <a:rPr lang="en-US" altLang="zh-CN" dirty="0"/>
              <a:t>0.1% </a:t>
            </a:r>
            <a:r>
              <a:rPr lang="zh-CN" altLang="en-US" dirty="0"/>
              <a:t>特征使用 </a:t>
            </a:r>
            <a:r>
              <a:rPr lang="en-US" altLang="zh-CN" dirty="0"/>
              <a:t>F16</a:t>
            </a:r>
            <a:r>
              <a:rPr lang="zh-CN" altLang="en-US" dirty="0"/>
              <a:t>，从而维持显存优势的同时兼顾精度。</a:t>
            </a:r>
          </a:p>
          <a:p>
            <a:pPr lvl="1" algn="just">
              <a:spcBef>
                <a:spcPts val="600"/>
              </a:spcBef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091967-6556-3B01-F483-BDBED2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25" y="4878077"/>
            <a:ext cx="4122209" cy="197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77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1D38-3082-0390-DE07-79790F67C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6F6C09-A922-35CB-BEEF-81D9CE48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FA141-1360-E77A-96E2-5C7392564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6AC8A-6863-53E1-EA55-3A952FAE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大语言模型的压缩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62AEF-56EF-0D8C-719E-E4DAABA6A0A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2162594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en-US" b="1" dirty="0" err="1"/>
              <a:t>参数量化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en-US" altLang="zh-CN" b="1" dirty="0"/>
              <a:t>GPTQ</a:t>
            </a:r>
            <a:endParaRPr lang="zh-CN" altLang="en-US" dirty="0"/>
          </a:p>
          <a:p>
            <a:pPr lvl="1" algn="just">
              <a:spcBef>
                <a:spcPts val="600"/>
              </a:spcBef>
            </a:pPr>
            <a:r>
              <a:rPr lang="en-US" altLang="zh-CN" dirty="0"/>
              <a:t>GPTQ </a:t>
            </a:r>
            <a:r>
              <a:rPr lang="zh-CN" altLang="en-US" dirty="0"/>
              <a:t>是一种高效的训练后量化（</a:t>
            </a:r>
            <a:r>
              <a:rPr lang="en-US" altLang="zh-CN" dirty="0"/>
              <a:t>PTQ</a:t>
            </a:r>
            <a:r>
              <a:rPr lang="zh-CN" altLang="en-US" dirty="0"/>
              <a:t>）方法，可将 </a:t>
            </a:r>
            <a:r>
              <a:rPr lang="en-US" altLang="zh-CN" dirty="0"/>
              <a:t>GPT</a:t>
            </a:r>
            <a:r>
              <a:rPr lang="zh-CN" altLang="en-US" dirty="0"/>
              <a:t>、</a:t>
            </a:r>
            <a:r>
              <a:rPr lang="en-US" altLang="zh-CN" dirty="0"/>
              <a:t>OPT </a:t>
            </a:r>
            <a:r>
              <a:rPr lang="zh-CN" altLang="en-US" dirty="0"/>
              <a:t>等大型语言模型压缩至 </a:t>
            </a:r>
            <a:r>
              <a:rPr lang="en-US" altLang="zh-CN" dirty="0"/>
              <a:t>3–4 </a:t>
            </a:r>
            <a:r>
              <a:rPr lang="zh-CN" altLang="en-US" dirty="0"/>
              <a:t>位精度，在数小时内完成百亿级参数模型的量化，同时保持高精度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r>
              <a:rPr lang="zh-CN" altLang="en-US" dirty="0"/>
              <a:t>构建在</a:t>
            </a:r>
            <a:r>
              <a:rPr lang="en-US" altLang="zh-CN" dirty="0"/>
              <a:t>OBQ</a:t>
            </a:r>
            <a:r>
              <a:rPr lang="zh-CN" altLang="en-US" dirty="0"/>
              <a:t>（</a:t>
            </a:r>
            <a:r>
              <a:rPr lang="en-US" altLang="zh-CN" dirty="0"/>
              <a:t>Optimal Brain Quantization</a:t>
            </a:r>
            <a:r>
              <a:rPr lang="zh-CN" altLang="en-US" dirty="0"/>
              <a:t>）之上，并引入三项关键改进</a:t>
            </a:r>
            <a:endParaRPr lang="en-US" altLang="zh-CN" dirty="0"/>
          </a:p>
          <a:p>
            <a:pPr lvl="1" algn="just">
              <a:spcBef>
                <a:spcPts val="600"/>
              </a:spcBef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A34538-444E-098B-6082-2F0309FC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25" y="3993445"/>
            <a:ext cx="5088875" cy="20458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5AD469-8609-9801-EFED-7E0E80B54723}"/>
              </a:ext>
            </a:extLst>
          </p:cNvPr>
          <p:cNvSpPr txBox="1"/>
          <p:nvPr/>
        </p:nvSpPr>
        <p:spPr>
          <a:xfrm>
            <a:off x="670560" y="3390966"/>
            <a:ext cx="61277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1</a:t>
            </a:r>
            <a:r>
              <a:rPr lang="zh-CN" altLang="en-US" sz="1600" dirty="0"/>
              <a:t>、任意顺序洞察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放宽传统贪婪顺序限制，所有行使用相同的列顺序；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大模型中即使初期引入较大误差，后期仍可修正；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显著减少更新次数，加速数十倍以上。</a:t>
            </a:r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、延迟批次更新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对每个 128 列的块整体处理，仅更新该块对应的 Hessian 子块；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减少内存访问，提高 GPU 吞吐效率；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对 W 和 H 的全局更新延后执行，减少瓶颈。</a:t>
            </a:r>
          </a:p>
          <a:p>
            <a:r>
              <a:rPr lang="en-US" altLang="zh-CN" sz="1600" dirty="0"/>
              <a:t>3</a:t>
            </a:r>
            <a:r>
              <a:rPr lang="zh-CN" altLang="en-US" sz="1600" dirty="0"/>
              <a:t>、Cholesky 重构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为解决 Hessian 数值不稳定，引入 Cholesky 分解预计算；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只需处理特定行，提升精度稳定性；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同时加入对角阻尼因子，增强收敛与数值安全性。</a:t>
            </a:r>
          </a:p>
        </p:txBody>
      </p:sp>
    </p:spTree>
    <p:extLst>
      <p:ext uri="{BB962C8B-B14F-4D97-AF65-F5344CB8AC3E}">
        <p14:creationId xmlns:p14="http://schemas.microsoft.com/office/powerpoint/2010/main" val="3529796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6DDF4-87D1-1547-BD39-3F20007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参考书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F715-D700-F047-B347-BA5D19C0FC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自然语言处理：基于大语言模型的方法</a:t>
            </a:r>
            <a:r>
              <a:rPr lang="en-US" altLang="zh-CN" dirty="0"/>
              <a:t>》</a:t>
            </a:r>
            <a:endParaRPr lang="zh-CN" altLang="en-US" dirty="0"/>
          </a:p>
          <a:p>
            <a:pPr lvl="1"/>
            <a:r>
              <a:rPr lang="zh-CN" altLang="en-US" dirty="0"/>
              <a:t>出版社：电子工业出版社</a:t>
            </a:r>
            <a:endParaRPr lang="en-US" altLang="zh-CN" dirty="0"/>
          </a:p>
          <a:p>
            <a:pPr lvl="1"/>
            <a:r>
              <a:rPr lang="zh-CN" altLang="en-US" dirty="0"/>
              <a:t>作者：车万翔，郭江，崔一鸣  著；刘挺  主审</a:t>
            </a:r>
          </a:p>
          <a:p>
            <a:pPr lvl="1"/>
            <a:r>
              <a:rPr lang="zh-CN" altLang="en-US" dirty="0"/>
              <a:t>书号：</a:t>
            </a:r>
            <a:r>
              <a:rPr lang="en-US" dirty="0"/>
              <a:t>ISBN 978</a:t>
            </a:r>
            <a:r>
              <a:rPr lang="en-US" altLang="zh-CN" dirty="0"/>
              <a:t>-</a:t>
            </a:r>
            <a:r>
              <a:rPr lang="en-US" dirty="0"/>
              <a:t>7</a:t>
            </a:r>
            <a:r>
              <a:rPr lang="en-US" altLang="zh-CN" dirty="0"/>
              <a:t>-</a:t>
            </a:r>
            <a:r>
              <a:rPr lang="en-US" dirty="0"/>
              <a:t>121</a:t>
            </a:r>
            <a:r>
              <a:rPr lang="en-US" altLang="zh-CN" dirty="0"/>
              <a:t>-</a:t>
            </a:r>
            <a:r>
              <a:rPr lang="en-US" dirty="0"/>
              <a:t>49598</a:t>
            </a:r>
            <a:r>
              <a:rPr lang="en-US" altLang="zh-CN" dirty="0"/>
              <a:t>-</a:t>
            </a:r>
            <a:r>
              <a:rPr lang="en-US" dirty="0"/>
              <a:t>4</a:t>
            </a:r>
            <a:endParaRPr lang="en-US" altLang="zh-CN" dirty="0"/>
          </a:p>
          <a:p>
            <a:pPr lvl="1"/>
            <a:r>
              <a:rPr lang="zh-CN" altLang="en-US" dirty="0"/>
              <a:t>出版时间：</a:t>
            </a:r>
            <a:r>
              <a:rPr lang="en-US" altLang="zh-CN" dirty="0"/>
              <a:t>2025.3</a:t>
            </a:r>
          </a:p>
          <a:p>
            <a:pPr lvl="1"/>
            <a:r>
              <a:rPr lang="zh-CN" altLang="en-US" dirty="0"/>
              <a:t>网购链接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https://item.jd.com/14395393.html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书中代码</a:t>
            </a:r>
            <a:endParaRPr lang="en-US" altLang="zh-CN" dirty="0"/>
          </a:p>
          <a:p>
            <a:pPr lvl="2"/>
            <a:r>
              <a:rPr lang="en-US" dirty="0">
                <a:hlinkClick r:id="rId3"/>
              </a:rPr>
              <a:t>https://github.com/HIT-SCIR/llm-nlp-book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50F003-4F46-834B-B55D-84E20BFA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9F7B-0B60-7941-9FEF-718469D6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pic>
        <p:nvPicPr>
          <p:cNvPr id="7" name="Picture 6" descr="A book with text on it&#10;&#10;AI-generated content may be incorrect.">
            <a:extLst>
              <a:ext uri="{FF2B5EF4-FFF2-40B4-BE49-F238E27FC236}">
                <a16:creationId xmlns:a16="http://schemas.microsoft.com/office/drawing/2014/main" id="{1D20D29B-8A34-D6F6-AC0B-5D64BD6CA4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739" y="1070857"/>
            <a:ext cx="4472584" cy="43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3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FA9F-7DF9-7F33-25D3-DF0A4F60E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DBAD56-5129-7B24-F426-D118014D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5F8B262-510B-45FB-9F68-19347AFD565E}" type="slidenum">
              <a:rPr lang="zh-CN" alt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zh-CN" altLang="en-US" sz="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BB2BD-4FB5-C55C-64C1-FAE282ED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b="1">
                <a:solidFill>
                  <a:srgbClr val="F8F8F8">
                    <a:alpha val="80000"/>
                  </a:srgbClr>
                </a:solidFill>
              </a:rPr>
              <a:t>HARBIN INSTITUTE OF TECHNOLOGY</a:t>
            </a:r>
            <a:endParaRPr lang="zh-CN" altLang="en-US" b="1">
              <a:solidFill>
                <a:srgbClr val="F8F8F8">
                  <a:alpha val="80000"/>
                </a:srgbClr>
              </a:solidFill>
            </a:endParaRPr>
          </a:p>
          <a:p>
            <a:pPr>
              <a:spcAft>
                <a:spcPts val="600"/>
              </a:spcAft>
            </a:pPr>
            <a:endParaRPr lang="zh-CN" altLang="en-US">
              <a:solidFill>
                <a:srgbClr val="F8F8F8">
                  <a:alpha val="80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02E720-D697-D0BF-28A6-FBF85E196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5419185" cy="481783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latin typeface="微软雅黑"/>
                <a:ea typeface="微软雅黑"/>
              </a:rPr>
              <a:t>示例样本选择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876C9C9D-83F9-25D0-D6F6-B51A810D9E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</p:spPr>
        <p:txBody>
          <a:bodyPr lIns="91440" tIns="45720" rIns="91440" bIns="45720" anchor="t"/>
          <a:lstStyle/>
          <a:p>
            <a:r>
              <a:rPr lang="ja-JP" altLang="en-US">
                <a:cs typeface="Arial"/>
              </a:rPr>
              <a:t>选择与测试样本相似的示例样本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ja-JP" altLang="en-US">
                <a:cs typeface="Arial"/>
              </a:rPr>
              <a:t>基于检索的示例样本选择</a:t>
            </a: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r>
              <a:rPr lang="ja-JP" altLang="en-US">
                <a:cs typeface="Arial"/>
              </a:rPr>
              <a:t>选择多样化且具有代表性的示例样本</a:t>
            </a:r>
          </a:p>
          <a:p>
            <a:r>
              <a:rPr lang="ja-JP" altLang="en-US">
                <a:cs typeface="Arial"/>
              </a:rPr>
              <a:t>随机排序示例样本，以避免引入近期偏置（Recency Bias）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60C89-AC4F-9D35-B882-8965AB62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19" y="2085329"/>
            <a:ext cx="7558852" cy="2880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C5895-91AF-0A95-1040-88FCD20A2F34}"/>
              </a:ext>
            </a:extLst>
          </p:cNvPr>
          <p:cNvSpPr txBox="1"/>
          <p:nvPr/>
        </p:nvSpPr>
        <p:spPr>
          <a:xfrm>
            <a:off x="6549437" y="1714030"/>
            <a:ext cx="35710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https://arxiv.org/pdf/2101.06804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6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A8C2-E74E-33A9-3EBA-3F3DC178B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75FBB-A1C2-22F2-F431-72697374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5F8B262-510B-45FB-9F68-19347AFD565E}" type="slidenum">
              <a:rPr lang="zh-CN" alt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zh-CN" altLang="en-US" sz="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7EE3-515D-2306-1D52-CF739B242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b="1">
                <a:solidFill>
                  <a:srgbClr val="F8F8F8">
                    <a:alpha val="80000"/>
                  </a:srgbClr>
                </a:solidFill>
              </a:rPr>
              <a:t>HARBIN INSTITUTE OF TECHNOLOGY</a:t>
            </a:r>
            <a:endParaRPr lang="zh-CN" altLang="en-US" b="1">
              <a:solidFill>
                <a:srgbClr val="F8F8F8">
                  <a:alpha val="80000"/>
                </a:srgbClr>
              </a:solidFill>
            </a:endParaRPr>
          </a:p>
          <a:p>
            <a:pPr>
              <a:spcAft>
                <a:spcPts val="600"/>
              </a:spcAft>
            </a:pPr>
            <a:endParaRPr lang="zh-CN" altLang="en-US">
              <a:solidFill>
                <a:srgbClr val="F8F8F8">
                  <a:alpha val="80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BD691-97F6-C600-38E8-00955155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5419185" cy="481783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latin typeface="微软雅黑"/>
                <a:ea typeface="微软雅黑"/>
              </a:rPr>
              <a:t>复杂问题分解</a:t>
            </a:r>
            <a:endParaRPr lang="zh-CN" altLang="en-US" dirty="0">
              <a:latin typeface="微软雅黑"/>
              <a:ea typeface="微软雅黑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9E8A369-5999-E0DE-1331-2F59AE61DEA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</p:spPr>
        <p:txBody>
          <a:bodyPr lIns="91440" tIns="45720" rIns="91440" bIns="45720" anchor="t"/>
          <a:lstStyle/>
          <a:p>
            <a:r>
              <a:rPr lang="ja-JP" altLang="en-US">
                <a:cs typeface="Arial"/>
              </a:rPr>
              <a:t>思维链（Chain-of-Thought）</a:t>
            </a: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r>
              <a:rPr lang="ja-JP" altLang="en-US">
                <a:cs typeface="Arial"/>
              </a:rPr>
              <a:t>在示例样本加入推理过程</a:t>
            </a: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endParaRPr lang="ja-JP" altLang="en-US" dirty="0">
              <a:cs typeface="Arial"/>
            </a:endParaRPr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r>
              <a:rPr lang="ja-JP" altLang="en-US">
                <a:cs typeface="Arial"/>
              </a:rPr>
              <a:t>零样本情况下，可通过特定的提示来引导模型生成推理过程，如“Let's think step by step”</a:t>
            </a:r>
            <a:endParaRPr lang="ja-JP" alt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F7534-66D5-4B28-BD26-D0F97DA02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41" y="2198381"/>
            <a:ext cx="6241816" cy="3049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6112D-1915-9D34-8096-DEC252E58A82}"/>
              </a:ext>
            </a:extLst>
          </p:cNvPr>
          <p:cNvSpPr txBox="1"/>
          <p:nvPr/>
        </p:nvSpPr>
        <p:spPr>
          <a:xfrm>
            <a:off x="5820363" y="1826919"/>
            <a:ext cx="3547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https://arxiv.org/pdf/2201.11903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6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1762-C9B8-B4F3-E8A8-2442BF5D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5895CD-A4C7-D817-8D4B-BCAC4B90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5F8B262-510B-45FB-9F68-19347AFD565E}" type="slidenum">
              <a:rPr lang="zh-CN" alt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zh-CN" altLang="en-US" sz="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8B57-F887-524E-B85A-718F3218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b="1">
                <a:solidFill>
                  <a:srgbClr val="F8F8F8">
                    <a:alpha val="80000"/>
                  </a:srgbClr>
                </a:solidFill>
              </a:rPr>
              <a:t>HARBIN INSTITUTE OF TECHNOLOGY</a:t>
            </a:r>
            <a:endParaRPr lang="zh-CN" altLang="en-US" b="1">
              <a:solidFill>
                <a:srgbClr val="F8F8F8">
                  <a:alpha val="80000"/>
                </a:srgbClr>
              </a:solidFill>
            </a:endParaRPr>
          </a:p>
          <a:p>
            <a:pPr>
              <a:spcAft>
                <a:spcPts val="600"/>
              </a:spcAft>
            </a:pPr>
            <a:endParaRPr lang="zh-CN" altLang="en-US">
              <a:solidFill>
                <a:srgbClr val="F8F8F8">
                  <a:alpha val="80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CA562-64C5-CC7E-0C61-7F54C683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8735296" cy="481783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latin typeface="微软雅黑"/>
                <a:ea typeface="微软雅黑"/>
              </a:rPr>
              <a:t>自洽采样（Self-Consistency Sampling）</a:t>
            </a:r>
            <a:endParaRPr lang="zh-CN" altLang="en-US" dirty="0">
              <a:latin typeface="微软雅黑"/>
              <a:ea typeface="微软雅黑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354F6598-675B-1A40-29D4-901E9367300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</p:spPr>
        <p:txBody>
          <a:bodyPr lIns="91440" tIns="45720" rIns="91440" bIns="45720" anchor="t"/>
          <a:lstStyle/>
          <a:p>
            <a:r>
              <a:rPr lang="ja-JP" altLang="en-US">
                <a:cs typeface="Arial"/>
              </a:rPr>
              <a:t>在思维链的基础上，模型通过“集成”多个不同推理链的预测结果来确定最优解</a:t>
            </a:r>
            <a:endParaRPr lang="en-US" dirty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5C093-1FD9-E43B-CF2D-070B63DD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027130"/>
            <a:ext cx="7869297" cy="3697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05984-5D35-83DA-F00A-90A1ADCC6BF6}"/>
              </a:ext>
            </a:extLst>
          </p:cNvPr>
          <p:cNvSpPr txBox="1"/>
          <p:nvPr/>
        </p:nvSpPr>
        <p:spPr>
          <a:xfrm>
            <a:off x="6737585" y="5724972"/>
            <a:ext cx="3491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https://arxiv.org/pdf/2203.11171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5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56829-AF9B-6B0A-8093-50C1F222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3AE84-22FC-D707-50E6-613DE788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5F8B262-510B-45FB-9F68-19347AFD565E}" type="slidenum">
              <a:rPr lang="zh-CN" alt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zh-CN" altLang="en-US" sz="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5BA03-DD7C-0117-304B-52ADA60AB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b="1">
                <a:solidFill>
                  <a:srgbClr val="F8F8F8">
                    <a:alpha val="80000"/>
                  </a:srgbClr>
                </a:solidFill>
              </a:rPr>
              <a:t>HARBIN INSTITUTE OF TECHNOLOGY</a:t>
            </a:r>
            <a:endParaRPr lang="zh-CN" altLang="en-US" b="1">
              <a:solidFill>
                <a:srgbClr val="F8F8F8">
                  <a:alpha val="80000"/>
                </a:srgbClr>
              </a:solidFill>
            </a:endParaRPr>
          </a:p>
          <a:p>
            <a:pPr>
              <a:spcAft>
                <a:spcPts val="600"/>
              </a:spcAft>
            </a:pPr>
            <a:endParaRPr lang="zh-CN" altLang="en-US">
              <a:solidFill>
                <a:srgbClr val="F8F8F8">
                  <a:alpha val="80000"/>
                </a:srgb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D166FB-8D5E-7435-DD94-D0FE889A0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8735296" cy="481783"/>
          </a:xfrm>
        </p:spPr>
        <p:txBody>
          <a:bodyPr lIns="91440" tIns="45720" rIns="91440" bIns="45720" anchor="t">
            <a:noAutofit/>
          </a:bodyPr>
          <a:lstStyle/>
          <a:p>
            <a:r>
              <a:rPr lang="zh-CN" altLang="en-US">
                <a:latin typeface="微软雅黑"/>
                <a:ea typeface="微软雅黑"/>
              </a:rPr>
              <a:t>ReAcT：推理与执行相结合</a:t>
            </a:r>
            <a:endParaRPr lang="zh-CN" altLang="en-US" dirty="0">
              <a:latin typeface="微软雅黑"/>
              <a:ea typeface="微软雅黑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E8914E1D-17B5-2EE5-2A75-C28D0BBBDB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</p:spPr>
        <p:txBody>
          <a:bodyPr lIns="91440" tIns="45720" rIns="91440" bIns="45720" anchor="t"/>
          <a:lstStyle/>
          <a:p>
            <a:r>
              <a:rPr lang="ja-JP" altLang="en-US">
                <a:cs typeface="Arial"/>
              </a:rPr>
              <a:t>在推理过程中，通过“执行”工具（如：搜索）从环境中获取反馈或者中间结果</a:t>
            </a:r>
            <a:endParaRPr lang="en-US" altLang="ja-JP"/>
          </a:p>
          <a:p>
            <a:pPr lvl="1">
              <a:buClr>
                <a:srgbClr val="4472C4"/>
              </a:buClr>
              <a:buFont typeface="Courier New" panose="05000000000000000000" pitchFamily="2" charset="2"/>
              <a:buChar char="o"/>
            </a:pPr>
            <a:r>
              <a:rPr lang="ja-JP" altLang="en-US">
                <a:cs typeface="Arial"/>
              </a:rPr>
              <a:t>适用于需要多步顺序推理的任务，如多跳式问题（Multi-hop QA）</a:t>
            </a:r>
            <a:endParaRPr lang="ja-JP" sz="2800">
              <a:cs typeface="Arial" panose="020F0502020204030204"/>
            </a:endParaRPr>
          </a:p>
          <a:p>
            <a:endParaRPr lang="ja-JP" alt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BF798-E282-CF7C-7134-A9A035356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926" y="2550761"/>
            <a:ext cx="7601186" cy="3256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D67299-C93E-54D8-287B-64A8E975953E}"/>
              </a:ext>
            </a:extLst>
          </p:cNvPr>
          <p:cNvSpPr txBox="1"/>
          <p:nvPr/>
        </p:nvSpPr>
        <p:spPr>
          <a:xfrm>
            <a:off x="6492992" y="5908416"/>
            <a:ext cx="36133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https://arxiv.org/pdf/2210.03629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9832</TotalTime>
  <Words>3352</Words>
  <Application>Microsoft Office PowerPoint</Application>
  <PresentationFormat>Widescreen</PresentationFormat>
  <Paragraphs>498</Paragraphs>
  <Slides>55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主题​​</vt:lpstr>
      <vt:lpstr>PowerPoint Presentation</vt:lpstr>
      <vt:lpstr>PowerPoint Presentation</vt:lpstr>
      <vt:lpstr>PowerPoint Presentation</vt:lpstr>
      <vt:lpstr>基于提示的推断（Prompt-based Inference）</vt:lpstr>
      <vt:lpstr>提示工程（Prompt Engineering）</vt:lpstr>
      <vt:lpstr>示例样本选择</vt:lpstr>
      <vt:lpstr>复杂问题分解</vt:lpstr>
      <vt:lpstr>自洽采样（Self-Consistency Sampling）</vt:lpstr>
      <vt:lpstr>ReAcT：推理与执行相结合</vt:lpstr>
      <vt:lpstr>检索与工具增强</vt:lpstr>
      <vt:lpstr>PowerPoint Presentation</vt:lpstr>
      <vt:lpstr>多任务指令微调</vt:lpstr>
      <vt:lpstr>传统微调、提示学习与指令微调的对比</vt:lpstr>
      <vt:lpstr>指令数据格式</vt:lpstr>
      <vt:lpstr>代表性指令微调数据集</vt:lpstr>
      <vt:lpstr>指令微调的优缺点</vt:lpstr>
      <vt:lpstr>PowerPoint Presentation</vt:lpstr>
      <vt:lpstr>人类反馈强化学习</vt:lpstr>
      <vt:lpstr>奖励模型训练</vt:lpstr>
      <vt:lpstr> Proximal Policy Optimization (PPO) </vt:lpstr>
      <vt:lpstr>RLHF的优缺点</vt:lpstr>
      <vt:lpstr>PowerPoint Presentation</vt:lpstr>
      <vt:lpstr>参数高效精调</vt:lpstr>
      <vt:lpstr>参数高效精调</vt:lpstr>
      <vt:lpstr>参数高效精调</vt:lpstr>
      <vt:lpstr>参数高效精调</vt:lpstr>
      <vt:lpstr>参数高效精调</vt:lpstr>
      <vt:lpstr>参数高效精调</vt:lpstr>
      <vt:lpstr>参数高效精调</vt:lpstr>
      <vt:lpstr>PowerPoint Presentation</vt:lpstr>
      <vt:lpstr>大语言模型的中文适配</vt:lpstr>
      <vt:lpstr>大语言模型的中文适配</vt:lpstr>
      <vt:lpstr>大语言模型的中文适配</vt:lpstr>
      <vt:lpstr>大语言模型的中文适配</vt:lpstr>
      <vt:lpstr>PowerPoint Presentation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大语言模型的压缩</vt:lpstr>
      <vt:lpstr>参考书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Wanxiang Che</cp:lastModifiedBy>
  <cp:revision>1278</cp:revision>
  <dcterms:created xsi:type="dcterms:W3CDTF">2020-10-10T02:02:30Z</dcterms:created>
  <dcterms:modified xsi:type="dcterms:W3CDTF">2025-04-13T21:33:22Z</dcterms:modified>
</cp:coreProperties>
</file>